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8.png" ContentType="image/png"/>
  <Override PartName="/ppt/media/image27.png" ContentType="image/png"/>
  <Override PartName="/ppt/media/image24.png" ContentType="image/png"/>
  <Override PartName="/ppt/media/image22.png" ContentType="image/png"/>
  <Override PartName="/ppt/media/image26.png" ContentType="image/png"/>
  <Override PartName="/ppt/media/image20.jpeg" ContentType="image/jpeg"/>
  <Override PartName="/ppt/media/image21.png" ContentType="image/png"/>
  <Override PartName="/ppt/media/image19.png" ContentType="image/png"/>
  <Override PartName="/ppt/media/image15.jpeg" ContentType="image/jpeg"/>
  <Override PartName="/ppt/media/image16.png" ContentType="image/png"/>
  <Override PartName="/ppt/media/image7.png" ContentType="image/png"/>
  <Override PartName="/ppt/media/image33.png" ContentType="image/png"/>
  <Override PartName="/ppt/media/image17.jpeg" ContentType="image/jpeg"/>
  <Override PartName="/ppt/media/image18.png" ContentType="image/png"/>
  <Override PartName="/ppt/media/image9.png" ContentType="image/png"/>
  <Override PartName="/ppt/media/image32.png" ContentType="image/png"/>
  <Override PartName="/ppt/media/image34.png" ContentType="image/png"/>
  <Override PartName="/ppt/media/image11.png" ContentType="image/png"/>
  <Override PartName="/ppt/media/image12.jpeg" ContentType="image/jpeg"/>
  <Override PartName="/ppt/media/image31.png" ContentType="image/png"/>
  <Override PartName="/ppt/media/image35.png" ContentType="image/png"/>
  <Override PartName="/ppt/media/image38.jpeg" ContentType="image/jpeg"/>
  <Override PartName="/ppt/media/image2.jpeg" ContentType="image/jpeg"/>
  <Override PartName="/ppt/media/image36.png" ContentType="image/png"/>
  <Override PartName="/ppt/media/image13.jpeg" ContentType="image/jpeg"/>
  <Override PartName="/ppt/media/image37.png" ContentType="image/png"/>
  <Override PartName="/ppt/media/image5.png" ContentType="image/png"/>
  <Override PartName="/ppt/media/image4.jpeg" ContentType="image/jpeg"/>
  <Override PartName="/ppt/media/image25.png" ContentType="image/png"/>
  <Override PartName="/ppt/media/image30.png" ContentType="image/png"/>
  <Override PartName="/ppt/media/image3.jpeg" ContentType="image/jpeg"/>
  <Override PartName="/ppt/media/image6.png" ContentType="image/png"/>
  <Override PartName="/ppt/media/image1.jpeg" ContentType="image/jpeg"/>
  <Override PartName="/ppt/media/image10.png" ContentType="image/png"/>
  <Override PartName="/ppt/media/image8.png" ContentType="image/png"/>
  <Override PartName="/ppt/media/image14.jpeg" ContentType="image/jpeg"/>
  <Override PartName="/ppt/media/image23.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23.xml" ContentType="application/vnd.openxmlformats-officedocument.presentationml.slide+xml"/>
  <Override PartName="/ppt/slides/slide35.xml" ContentType="application/vnd.openxmlformats-officedocument.presentationml.slide+xml"/>
  <Override PartName="/ppt/slides/slide24.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36.xml" ContentType="application/vnd.openxmlformats-officedocument.presentationml.slide+xml"/>
  <Override PartName="/ppt/slides/slide25.xml" ContentType="application/vnd.openxmlformats-officedocument.presentationml.slide+xml"/>
  <Override PartName="/ppt/slides/slide37.xml" ContentType="application/vnd.openxmlformats-officedocument.presentationml.slide+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35.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37.xml.rels" ContentType="application/vnd.openxmlformats-package.relationships+xml"/>
  <Override PartName="/ppt/slides/_rels/slide2.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12.xml.rels" ContentType="application/vnd.openxmlformats-package.relationships+xml"/>
  <Override PartName="/ppt/slides/slide38.xml" ContentType="application/vnd.openxmlformats-officedocument.presentationml.slide+xml"/>
  <Override PartName="/ppt/slides/slide39.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notesSlides/notesSlide38.xml" ContentType="application/vnd.openxmlformats-officedocument.presentationml.notesSlide+xml"/>
  <Override PartName="/ppt/notesSlides/notesSlide26.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18.xml" ContentType="application/vnd.openxmlformats-officedocument.presentationml.notesSlide+xml"/>
  <Override PartName="/ppt/notesSlides/notesSlide21.xml" ContentType="application/vnd.openxmlformats-officedocument.presentationml.notesSlide+xml"/>
  <Override PartName="/ppt/notesSlides/notesSlide35.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_rels/notesSlide30.xml.rels" ContentType="application/vnd.openxmlformats-package.relationships+xml"/>
  <Override PartName="/ppt/notesSlides/_rels/notesSlide35.xml.rels" ContentType="application/vnd.openxmlformats-package.relationships+xml"/>
  <Override PartName="/ppt/notesSlides/_rels/notesSlide38.xml.rels" ContentType="application/vnd.openxmlformats-package.relationships+xml"/>
  <Override PartName="/ppt/notesSlides/_rels/notesSlide26.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3.xml.rels" ContentType="application/vnd.openxmlformats-package.relationships+xml"/>
  <Override PartName="/ppt/notesSlides/_rels/notesSlide10.xml.rels" ContentType="application/vnd.openxmlformats-package.relationships+xml"/>
  <Override PartName="/ppt/notesSlides/_rels/notesSlide18.xml.rels" ContentType="application/vnd.openxmlformats-package.relationships+xml"/>
  <Override PartName="/ppt/notesSlides/_rels/notesSlide21.xml.rels" ContentType="application/vnd.openxmlformats-package.relationships+xml"/>
  <Override PartName="/ppt/notesSlides/_rels/notesSlide13.xml.rels" ContentType="application/vnd.openxmlformats-package.relationships+xml"/>
  <Override PartName="/ppt/notesSlides/_rels/notesSlide37.xml.rels" ContentType="application/vnd.openxmlformats-package.relationships+xml"/>
  <Override PartName="/ppt/notesSlides/_rels/notesSlide2.xml.rels" ContentType="application/vnd.openxmlformats-package.relationships+xml"/>
  <Override PartName="/ppt/notesSlides/_rels/notesSlide15.xml.rels" ContentType="application/vnd.openxmlformats-package.relationships+xml"/>
  <Override PartName="/ppt/notesSlides/notesSlide13.xml" ContentType="application/vnd.openxmlformats-officedocument.presentationml.notesSlide+xml"/>
  <Override PartName="/ppt/notesSlides/notesSlide37.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s-ES" sz="4400" spc="-1" strike="noStrike">
                <a:solidFill>
                  <a:srgbClr val="000000"/>
                </a:solidFill>
                <a:latin typeface="Arial"/>
              </a:rPr>
              <a:t>Pulse para desplazar la diapositiva</a:t>
            </a:r>
            <a:endParaRPr b="0" lang="es-ES" sz="4400" spc="-1" strike="noStrike">
              <a:solidFill>
                <a:srgbClr val="000000"/>
              </a:solidFill>
              <a:latin typeface="Arial"/>
            </a:endParaRPr>
          </a:p>
        </p:txBody>
      </p:sp>
      <p:sp>
        <p:nvSpPr>
          <p:cNvPr id="4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s-ES" sz="2000" spc="-1" strike="noStrike">
                <a:solidFill>
                  <a:srgbClr val="000000"/>
                </a:solidFill>
                <a:latin typeface="Arial"/>
              </a:rPr>
              <a:t>Pulse para editar el formato de las notas</a:t>
            </a:r>
            <a:endParaRPr b="0" lang="es-ES" sz="2000" spc="-1" strike="noStrike">
              <a:solidFill>
                <a:srgbClr val="000000"/>
              </a:solidFill>
              <a:latin typeface="Arial"/>
            </a:endParaRPr>
          </a:p>
        </p:txBody>
      </p:sp>
      <p:sp>
        <p:nvSpPr>
          <p:cNvPr id="44"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s-ES" sz="1400" spc="-1" strike="noStrike">
                <a:solidFill>
                  <a:srgbClr val="000000"/>
                </a:solidFill>
                <a:latin typeface="Times New Roman"/>
              </a:rPr>
              <a:t>&lt;cabecera&gt;</a:t>
            </a:r>
            <a:endParaRPr b="0" lang="es-ES" sz="1400" spc="-1" strike="noStrike">
              <a:solidFill>
                <a:srgbClr val="000000"/>
              </a:solidFill>
              <a:latin typeface="Times New Roman"/>
            </a:endParaRPr>
          </a:p>
        </p:txBody>
      </p:sp>
      <p:sp>
        <p:nvSpPr>
          <p:cNvPr id="45" name="PlaceHolder 4"/>
          <p:cNvSpPr>
            <a:spLocks noGrp="1"/>
          </p:cNvSpPr>
          <p:nvPr>
            <p:ph type="dt" idx="19"/>
          </p:nvPr>
        </p:nvSpPr>
        <p:spPr>
          <a:xfrm>
            <a:off x="4278960" y="0"/>
            <a:ext cx="3280680" cy="534240"/>
          </a:xfrm>
          <a:prstGeom prst="rect">
            <a:avLst/>
          </a:prstGeom>
          <a:noFill/>
          <a:ln w="0">
            <a:noFill/>
          </a:ln>
        </p:spPr>
        <p:txBody>
          <a:bodyPr lIns="0" rIns="0" tIns="0" bIns="0" anchor="t">
            <a:noAutofit/>
          </a:bodyPr>
          <a:lstStyle>
            <a:lvl1pPr indent="0" algn="r">
              <a:buNone/>
              <a:defRPr b="0" lang="es-ES" sz="1400" spc="-1" strike="noStrike">
                <a:solidFill>
                  <a:srgbClr val="000000"/>
                </a:solidFill>
                <a:latin typeface="Times New Roman"/>
              </a:defRPr>
            </a:lvl1pPr>
          </a:lstStyle>
          <a:p>
            <a:pPr indent="0" algn="r">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46" name="PlaceHolder 5"/>
          <p:cNvSpPr>
            <a:spLocks noGrp="1"/>
          </p:cNvSpPr>
          <p:nvPr>
            <p:ph type="ftr" idx="20"/>
          </p:nvPr>
        </p:nvSpPr>
        <p:spPr>
          <a:xfrm>
            <a:off x="0" y="10157400"/>
            <a:ext cx="3280680" cy="534240"/>
          </a:xfrm>
          <a:prstGeom prst="rect">
            <a:avLst/>
          </a:prstGeom>
          <a:noFill/>
          <a:ln w="0">
            <a:noFill/>
          </a:ln>
        </p:spPr>
        <p:txBody>
          <a:bodyPr lIns="0" rIns="0" tIns="0" bIns="0" anchor="b">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47" name="PlaceHolder 6"/>
          <p:cNvSpPr>
            <a:spLocks noGrp="1"/>
          </p:cNvSpPr>
          <p:nvPr>
            <p:ph type="sldNum" idx="21"/>
          </p:nvPr>
        </p:nvSpPr>
        <p:spPr>
          <a:xfrm>
            <a:off x="4278960" y="10157400"/>
            <a:ext cx="3280680" cy="534240"/>
          </a:xfrm>
          <a:prstGeom prst="rect">
            <a:avLst/>
          </a:prstGeom>
          <a:noFill/>
          <a:ln w="0">
            <a:noFill/>
          </a:ln>
        </p:spPr>
        <p:txBody>
          <a:bodyPr lIns="0" rIns="0" tIns="0" bIns="0" anchor="b">
            <a:noAutofit/>
          </a:bodyPr>
          <a:lstStyle>
            <a:lvl1pPr indent="0" algn="r">
              <a:buNone/>
              <a:defRPr b="0" lang="es-ES" sz="1400" spc="-1" strike="noStrike">
                <a:solidFill>
                  <a:srgbClr val="000000"/>
                </a:solidFill>
                <a:latin typeface="Times New Roman"/>
              </a:defRPr>
            </a:lvl1pPr>
          </a:lstStyle>
          <a:p>
            <a:pPr indent="0" algn="r">
              <a:buNone/>
            </a:pPr>
            <a:fld id="{65C29BD2-EFBA-44CD-A806-27C1148BC3AE}" type="slidenum">
              <a:rPr b="0" lang="es-ES" sz="1400" spc="-1" strike="noStrike">
                <a:solidFill>
                  <a:srgbClr val="000000"/>
                </a:solidFill>
                <a:latin typeface="Times New Roman"/>
              </a:rPr>
              <a:t>&lt;número&gt;</a:t>
            </a:fld>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sldImg"/>
          </p:nvPr>
        </p:nvSpPr>
        <p:spPr>
          <a:xfrm>
            <a:off x="689040" y="1143000"/>
            <a:ext cx="5471280" cy="3077280"/>
          </a:xfrm>
          <a:prstGeom prst="rect">
            <a:avLst/>
          </a:prstGeom>
          <a:ln w="0">
            <a:noFill/>
          </a:ln>
        </p:spPr>
      </p:sp>
      <p:sp>
        <p:nvSpPr>
          <p:cNvPr id="361" name="PlaceHolder 2"/>
          <p:cNvSpPr>
            <a:spLocks noGrp="1"/>
          </p:cNvSpPr>
          <p:nvPr>
            <p:ph type="body"/>
          </p:nvPr>
        </p:nvSpPr>
        <p:spPr>
          <a:xfrm>
            <a:off x="685800" y="4400640"/>
            <a:ext cx="5477400" cy="35913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Portada / front page</a:t>
            </a:r>
            <a:endParaRPr b="0" lang="es-ES" sz="1200" spc="-1" strike="noStrike">
              <a:solidFill>
                <a:srgbClr val="000000"/>
              </a:solidFill>
              <a:latin typeface="Arial"/>
            </a:endParaRPr>
          </a:p>
        </p:txBody>
      </p:sp>
      <p:sp>
        <p:nvSpPr>
          <p:cNvPr id="362" name="PlaceHolder 3"/>
          <p:cNvSpPr>
            <a:spLocks noGrp="1"/>
          </p:cNvSpPr>
          <p:nvPr>
            <p:ph type="sldNum" idx="22"/>
          </p:nvPr>
        </p:nvSpPr>
        <p:spPr>
          <a:xfrm>
            <a:off x="3884760" y="8685360"/>
            <a:ext cx="2962800" cy="4496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2382F20D-88DF-42DA-ADEB-AD6881337D25}"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sldImg"/>
          </p:nvPr>
        </p:nvSpPr>
        <p:spPr>
          <a:xfrm>
            <a:off x="685800" y="1143000"/>
            <a:ext cx="5477400" cy="3077280"/>
          </a:xfrm>
          <a:prstGeom prst="rect">
            <a:avLst/>
          </a:prstGeom>
          <a:ln w="0">
            <a:noFill/>
          </a:ln>
        </p:spPr>
      </p:sp>
      <p:sp>
        <p:nvSpPr>
          <p:cNvPr id="373" name="PlaceHolder 2"/>
          <p:cNvSpPr>
            <a:spLocks noGrp="1"/>
          </p:cNvSpPr>
          <p:nvPr>
            <p:ph type="body"/>
          </p:nvPr>
        </p:nvSpPr>
        <p:spPr>
          <a:xfrm>
            <a:off x="685800" y="4400640"/>
            <a:ext cx="5477400" cy="35913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3 / Separator model 3</a:t>
            </a:r>
            <a:endParaRPr b="0" lang="es-ES" sz="1200" spc="-1" strike="noStrike">
              <a:solidFill>
                <a:srgbClr val="000000"/>
              </a:solidFill>
              <a:latin typeface="Arial"/>
            </a:endParaRPr>
          </a:p>
        </p:txBody>
      </p:sp>
      <p:sp>
        <p:nvSpPr>
          <p:cNvPr id="374" name="PlaceHolder 3"/>
          <p:cNvSpPr>
            <a:spLocks noGrp="1"/>
          </p:cNvSpPr>
          <p:nvPr>
            <p:ph type="sldNum" idx="26"/>
          </p:nvPr>
        </p:nvSpPr>
        <p:spPr>
          <a:xfrm>
            <a:off x="3884760" y="8685360"/>
            <a:ext cx="2962800" cy="4496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BAD23BD5-19EF-4BD8-BD93-D2E4A74DDF6B}"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sldImg"/>
          </p:nvPr>
        </p:nvSpPr>
        <p:spPr>
          <a:xfrm>
            <a:off x="685800" y="1143000"/>
            <a:ext cx="5477400" cy="3077280"/>
          </a:xfrm>
          <a:prstGeom prst="rect">
            <a:avLst/>
          </a:prstGeom>
          <a:ln w="0">
            <a:noFill/>
          </a:ln>
        </p:spPr>
      </p:sp>
      <p:sp>
        <p:nvSpPr>
          <p:cNvPr id="376" name="PlaceHolder 2"/>
          <p:cNvSpPr>
            <a:spLocks noGrp="1"/>
          </p:cNvSpPr>
          <p:nvPr>
            <p:ph type="body"/>
          </p:nvPr>
        </p:nvSpPr>
        <p:spPr>
          <a:xfrm>
            <a:off x="685800" y="4400640"/>
            <a:ext cx="5477400" cy="35913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4 / Separator model 4</a:t>
            </a:r>
            <a:endParaRPr b="0" lang="es-ES" sz="1200" spc="-1" strike="noStrike">
              <a:solidFill>
                <a:srgbClr val="000000"/>
              </a:solidFill>
              <a:latin typeface="Arial"/>
            </a:endParaRPr>
          </a:p>
        </p:txBody>
      </p:sp>
      <p:sp>
        <p:nvSpPr>
          <p:cNvPr id="377" name="PlaceHolder 3"/>
          <p:cNvSpPr>
            <a:spLocks noGrp="1"/>
          </p:cNvSpPr>
          <p:nvPr>
            <p:ph type="sldNum" idx="27"/>
          </p:nvPr>
        </p:nvSpPr>
        <p:spPr>
          <a:xfrm>
            <a:off x="3884760" y="8685360"/>
            <a:ext cx="2962800" cy="4496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7802BEFD-3214-4CC0-9DF4-5F1F1D10B36C}"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sldImg"/>
          </p:nvPr>
        </p:nvSpPr>
        <p:spPr>
          <a:xfrm>
            <a:off x="685800" y="1143000"/>
            <a:ext cx="5477400" cy="3077280"/>
          </a:xfrm>
          <a:prstGeom prst="rect">
            <a:avLst/>
          </a:prstGeom>
          <a:ln w="0">
            <a:noFill/>
          </a:ln>
        </p:spPr>
      </p:sp>
      <p:sp>
        <p:nvSpPr>
          <p:cNvPr id="379" name="PlaceHolder 2"/>
          <p:cNvSpPr>
            <a:spLocks noGrp="1"/>
          </p:cNvSpPr>
          <p:nvPr>
            <p:ph type="body"/>
          </p:nvPr>
        </p:nvSpPr>
        <p:spPr>
          <a:xfrm>
            <a:off x="685800" y="4400640"/>
            <a:ext cx="5477400" cy="35913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1 / Separator model 1</a:t>
            </a:r>
            <a:endParaRPr b="0" lang="es-ES" sz="1200" spc="-1" strike="noStrike">
              <a:solidFill>
                <a:srgbClr val="000000"/>
              </a:solidFill>
              <a:latin typeface="Arial"/>
            </a:endParaRPr>
          </a:p>
        </p:txBody>
      </p:sp>
      <p:sp>
        <p:nvSpPr>
          <p:cNvPr id="380" name="PlaceHolder 3"/>
          <p:cNvSpPr>
            <a:spLocks noGrp="1"/>
          </p:cNvSpPr>
          <p:nvPr>
            <p:ph type="sldNum" idx="28"/>
          </p:nvPr>
        </p:nvSpPr>
        <p:spPr>
          <a:xfrm>
            <a:off x="3884760" y="8685360"/>
            <a:ext cx="2962800" cy="4496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21B16267-F7BC-4034-9226-7231973432BA}"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689040" y="1143000"/>
            <a:ext cx="5471280" cy="3077280"/>
          </a:xfrm>
          <a:prstGeom prst="rect">
            <a:avLst/>
          </a:prstGeom>
          <a:ln w="0">
            <a:noFill/>
          </a:ln>
        </p:spPr>
      </p:sp>
      <p:sp>
        <p:nvSpPr>
          <p:cNvPr id="382" name="PlaceHolder 2"/>
          <p:cNvSpPr>
            <a:spLocks noGrp="1"/>
          </p:cNvSpPr>
          <p:nvPr>
            <p:ph type="body"/>
          </p:nvPr>
        </p:nvSpPr>
        <p:spPr>
          <a:xfrm>
            <a:off x="685800" y="4400640"/>
            <a:ext cx="5477400" cy="35913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2 / Separator model 2</a:t>
            </a:r>
            <a:endParaRPr b="0" lang="es-ES" sz="1200" spc="-1" strike="noStrike">
              <a:solidFill>
                <a:srgbClr val="000000"/>
              </a:solidFill>
              <a:latin typeface="Arial"/>
            </a:endParaRPr>
          </a:p>
        </p:txBody>
      </p:sp>
      <p:sp>
        <p:nvSpPr>
          <p:cNvPr id="383" name="PlaceHolder 3"/>
          <p:cNvSpPr>
            <a:spLocks noGrp="1"/>
          </p:cNvSpPr>
          <p:nvPr>
            <p:ph type="sldNum" idx="29"/>
          </p:nvPr>
        </p:nvSpPr>
        <p:spPr>
          <a:xfrm>
            <a:off x="3884760" y="8685360"/>
            <a:ext cx="2962800" cy="4496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6512AFDA-9CC5-4F16-9676-9E7CBAD6491F}"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sldImg"/>
          </p:nvPr>
        </p:nvSpPr>
        <p:spPr>
          <a:xfrm>
            <a:off x="689040" y="1143000"/>
            <a:ext cx="5471280" cy="3077280"/>
          </a:xfrm>
          <a:prstGeom prst="rect">
            <a:avLst/>
          </a:prstGeom>
          <a:ln w="0">
            <a:noFill/>
          </a:ln>
        </p:spPr>
      </p:sp>
      <p:sp>
        <p:nvSpPr>
          <p:cNvPr id="364" name="PlaceHolder 2"/>
          <p:cNvSpPr>
            <a:spLocks noGrp="1"/>
          </p:cNvSpPr>
          <p:nvPr>
            <p:ph type="body"/>
          </p:nvPr>
        </p:nvSpPr>
        <p:spPr>
          <a:xfrm>
            <a:off x="685800" y="4400640"/>
            <a:ext cx="5477400" cy="35913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Índice de contenidos / contents index</a:t>
            </a:r>
            <a:endParaRPr b="0" lang="es-ES" sz="1200" spc="-1" strike="noStrike">
              <a:solidFill>
                <a:srgbClr val="000000"/>
              </a:solidFill>
              <a:latin typeface="Arial"/>
            </a:endParaRPr>
          </a:p>
        </p:txBody>
      </p:sp>
      <p:sp>
        <p:nvSpPr>
          <p:cNvPr id="365" name="PlaceHolder 3"/>
          <p:cNvSpPr>
            <a:spLocks noGrp="1"/>
          </p:cNvSpPr>
          <p:nvPr>
            <p:ph type="sldNum" idx="23"/>
          </p:nvPr>
        </p:nvSpPr>
        <p:spPr>
          <a:xfrm>
            <a:off x="3884760" y="8685360"/>
            <a:ext cx="2962800" cy="4496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3AA301C8-0327-4233-BB9B-4CD3CB0522D8}"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sldImg"/>
          </p:nvPr>
        </p:nvSpPr>
        <p:spPr>
          <a:xfrm>
            <a:off x="689040" y="1143000"/>
            <a:ext cx="5471280" cy="3077280"/>
          </a:xfrm>
          <a:prstGeom prst="rect">
            <a:avLst/>
          </a:prstGeom>
          <a:ln w="0">
            <a:noFill/>
          </a:ln>
        </p:spPr>
      </p:sp>
      <p:sp>
        <p:nvSpPr>
          <p:cNvPr id="385" name="PlaceHolder 2"/>
          <p:cNvSpPr>
            <a:spLocks noGrp="1"/>
          </p:cNvSpPr>
          <p:nvPr>
            <p:ph type="body"/>
          </p:nvPr>
        </p:nvSpPr>
        <p:spPr>
          <a:xfrm>
            <a:off x="685800" y="4400640"/>
            <a:ext cx="5477400" cy="35913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3 / Separator model 3</a:t>
            </a:r>
            <a:endParaRPr b="0" lang="es-ES" sz="1200" spc="-1" strike="noStrike">
              <a:solidFill>
                <a:srgbClr val="000000"/>
              </a:solidFill>
              <a:latin typeface="Arial"/>
            </a:endParaRPr>
          </a:p>
        </p:txBody>
      </p:sp>
      <p:sp>
        <p:nvSpPr>
          <p:cNvPr id="386" name="PlaceHolder 3"/>
          <p:cNvSpPr>
            <a:spLocks noGrp="1"/>
          </p:cNvSpPr>
          <p:nvPr>
            <p:ph type="sldNum" idx="30"/>
          </p:nvPr>
        </p:nvSpPr>
        <p:spPr>
          <a:xfrm>
            <a:off x="3884760" y="8685360"/>
            <a:ext cx="2962800" cy="4496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E36CFE40-DDF7-445D-9F15-FB598BCE2553}"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sldImg"/>
          </p:nvPr>
        </p:nvSpPr>
        <p:spPr>
          <a:xfrm>
            <a:off x="689040" y="1143000"/>
            <a:ext cx="5471280" cy="3077280"/>
          </a:xfrm>
          <a:prstGeom prst="rect">
            <a:avLst/>
          </a:prstGeom>
          <a:ln w="0">
            <a:noFill/>
          </a:ln>
        </p:spPr>
      </p:sp>
      <p:sp>
        <p:nvSpPr>
          <p:cNvPr id="388" name="PlaceHolder 2"/>
          <p:cNvSpPr>
            <a:spLocks noGrp="1"/>
          </p:cNvSpPr>
          <p:nvPr>
            <p:ph type="body"/>
          </p:nvPr>
        </p:nvSpPr>
        <p:spPr>
          <a:xfrm>
            <a:off x="685800" y="4400640"/>
            <a:ext cx="5477400" cy="35913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4 / Separator model 4</a:t>
            </a:r>
            <a:endParaRPr b="0" lang="es-ES" sz="1200" spc="-1" strike="noStrike">
              <a:solidFill>
                <a:srgbClr val="000000"/>
              </a:solidFill>
              <a:latin typeface="Arial"/>
            </a:endParaRPr>
          </a:p>
        </p:txBody>
      </p:sp>
      <p:sp>
        <p:nvSpPr>
          <p:cNvPr id="389" name="PlaceHolder 3"/>
          <p:cNvSpPr>
            <a:spLocks noGrp="1"/>
          </p:cNvSpPr>
          <p:nvPr>
            <p:ph type="sldNum" idx="31"/>
          </p:nvPr>
        </p:nvSpPr>
        <p:spPr>
          <a:xfrm>
            <a:off x="3884760" y="8685360"/>
            <a:ext cx="2962800" cy="4496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DE13DE07-26A3-46AD-B156-AD7B16DF7B78}"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sldImg"/>
          </p:nvPr>
        </p:nvSpPr>
        <p:spPr>
          <a:xfrm>
            <a:off x="685800" y="1143000"/>
            <a:ext cx="5477400" cy="3077280"/>
          </a:xfrm>
          <a:prstGeom prst="rect">
            <a:avLst/>
          </a:prstGeom>
          <a:ln w="0">
            <a:noFill/>
          </a:ln>
        </p:spPr>
      </p:sp>
      <p:sp>
        <p:nvSpPr>
          <p:cNvPr id="367" name="PlaceHolder 2"/>
          <p:cNvSpPr>
            <a:spLocks noGrp="1"/>
          </p:cNvSpPr>
          <p:nvPr>
            <p:ph type="body"/>
          </p:nvPr>
        </p:nvSpPr>
        <p:spPr>
          <a:xfrm>
            <a:off x="685800" y="4400640"/>
            <a:ext cx="5477400" cy="35913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1 / Separator model 1</a:t>
            </a:r>
            <a:endParaRPr b="0" lang="es-ES" sz="1200" spc="-1" strike="noStrike">
              <a:solidFill>
                <a:srgbClr val="000000"/>
              </a:solidFill>
              <a:latin typeface="Arial"/>
            </a:endParaRPr>
          </a:p>
        </p:txBody>
      </p:sp>
      <p:sp>
        <p:nvSpPr>
          <p:cNvPr id="368" name="PlaceHolder 3"/>
          <p:cNvSpPr>
            <a:spLocks noGrp="1"/>
          </p:cNvSpPr>
          <p:nvPr>
            <p:ph type="sldNum" idx="24"/>
          </p:nvPr>
        </p:nvSpPr>
        <p:spPr>
          <a:xfrm>
            <a:off x="3884760" y="8685360"/>
            <a:ext cx="2962800" cy="4496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C2E452B9-4128-4408-AD66-A6B1907EC3F2}"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sldImg"/>
          </p:nvPr>
        </p:nvSpPr>
        <p:spPr>
          <a:xfrm>
            <a:off x="689040" y="1143000"/>
            <a:ext cx="5471280" cy="3077280"/>
          </a:xfrm>
          <a:prstGeom prst="rect">
            <a:avLst/>
          </a:prstGeom>
          <a:ln w="0">
            <a:noFill/>
          </a:ln>
        </p:spPr>
      </p:sp>
      <p:sp>
        <p:nvSpPr>
          <p:cNvPr id="391" name="PlaceHolder 2"/>
          <p:cNvSpPr>
            <a:spLocks noGrp="1"/>
          </p:cNvSpPr>
          <p:nvPr>
            <p:ph type="body"/>
          </p:nvPr>
        </p:nvSpPr>
        <p:spPr>
          <a:xfrm>
            <a:off x="685800" y="4400640"/>
            <a:ext cx="5477400" cy="35913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1 / Separator model 1</a:t>
            </a:r>
            <a:endParaRPr b="0" lang="es-ES" sz="1200" spc="-1" strike="noStrike">
              <a:solidFill>
                <a:srgbClr val="000000"/>
              </a:solidFill>
              <a:latin typeface="Arial"/>
            </a:endParaRPr>
          </a:p>
        </p:txBody>
      </p:sp>
      <p:sp>
        <p:nvSpPr>
          <p:cNvPr id="392" name="PlaceHolder 3"/>
          <p:cNvSpPr>
            <a:spLocks noGrp="1"/>
          </p:cNvSpPr>
          <p:nvPr>
            <p:ph type="sldNum" idx="32"/>
          </p:nvPr>
        </p:nvSpPr>
        <p:spPr>
          <a:xfrm>
            <a:off x="3884760" y="8685360"/>
            <a:ext cx="2962800" cy="4496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5C360178-9AD9-4A09-A463-4CBB13EC6D02}"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sldImg"/>
          </p:nvPr>
        </p:nvSpPr>
        <p:spPr>
          <a:xfrm>
            <a:off x="689040" y="1143000"/>
            <a:ext cx="5471280" cy="3077280"/>
          </a:xfrm>
          <a:prstGeom prst="rect">
            <a:avLst/>
          </a:prstGeom>
          <a:ln w="0">
            <a:noFill/>
          </a:ln>
        </p:spPr>
      </p:sp>
      <p:sp>
        <p:nvSpPr>
          <p:cNvPr id="394" name="PlaceHolder 2"/>
          <p:cNvSpPr>
            <a:spLocks noGrp="1"/>
          </p:cNvSpPr>
          <p:nvPr>
            <p:ph type="body"/>
          </p:nvPr>
        </p:nvSpPr>
        <p:spPr>
          <a:xfrm>
            <a:off x="685800" y="4400640"/>
            <a:ext cx="5477400" cy="35913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2 / Separator model 2</a:t>
            </a:r>
            <a:endParaRPr b="0" lang="es-ES" sz="1200" spc="-1" strike="noStrike">
              <a:solidFill>
                <a:srgbClr val="000000"/>
              </a:solidFill>
              <a:latin typeface="Arial"/>
            </a:endParaRPr>
          </a:p>
        </p:txBody>
      </p:sp>
      <p:sp>
        <p:nvSpPr>
          <p:cNvPr id="395" name="PlaceHolder 3"/>
          <p:cNvSpPr>
            <a:spLocks noGrp="1"/>
          </p:cNvSpPr>
          <p:nvPr>
            <p:ph type="sldNum" idx="33"/>
          </p:nvPr>
        </p:nvSpPr>
        <p:spPr>
          <a:xfrm>
            <a:off x="3884760" y="8685360"/>
            <a:ext cx="2962800" cy="4496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3ABF917B-B5B2-4784-B019-458555276B70}"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sldImg"/>
          </p:nvPr>
        </p:nvSpPr>
        <p:spPr>
          <a:xfrm>
            <a:off x="685800" y="1143000"/>
            <a:ext cx="5477400" cy="3077280"/>
          </a:xfrm>
          <a:prstGeom prst="rect">
            <a:avLst/>
          </a:prstGeom>
          <a:ln w="0">
            <a:noFill/>
          </a:ln>
        </p:spPr>
      </p:sp>
      <p:sp>
        <p:nvSpPr>
          <p:cNvPr id="397" name="PlaceHolder 2"/>
          <p:cNvSpPr>
            <a:spLocks noGrp="1"/>
          </p:cNvSpPr>
          <p:nvPr>
            <p:ph type="body"/>
          </p:nvPr>
        </p:nvSpPr>
        <p:spPr>
          <a:xfrm>
            <a:off x="685800" y="4400640"/>
            <a:ext cx="5477400" cy="35913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Diapo sponsors Platino / Slide Platinum sponsors </a:t>
            </a:r>
            <a:endParaRPr b="0" lang="es-ES" sz="1200" spc="-1" strike="noStrike">
              <a:solidFill>
                <a:srgbClr val="000000"/>
              </a:solidFill>
              <a:latin typeface="Arial"/>
            </a:endParaRPr>
          </a:p>
          <a:p>
            <a:pPr marL="216000" indent="0">
              <a:lnSpc>
                <a:spcPct val="100000"/>
              </a:lnSpc>
              <a:buNone/>
              <a:tabLst>
                <a:tab algn="l" pos="0"/>
              </a:tabLst>
            </a:pPr>
            <a:r>
              <a:rPr b="0" lang="es-ES" sz="1200" spc="-1" strike="noStrike">
                <a:solidFill>
                  <a:schemeClr val="dk1"/>
                </a:solidFill>
                <a:latin typeface="Calibri"/>
                <a:ea typeface="Calibri"/>
              </a:rPr>
              <a:t>PENDIENTE DE ACTUALIZAR</a:t>
            </a:r>
            <a:endParaRPr b="0" lang="es-ES" sz="1200" spc="-1" strike="noStrike">
              <a:solidFill>
                <a:srgbClr val="000000"/>
              </a:solidFill>
              <a:latin typeface="Arial"/>
            </a:endParaRPr>
          </a:p>
        </p:txBody>
      </p:sp>
      <p:sp>
        <p:nvSpPr>
          <p:cNvPr id="398" name="PlaceHolder 3"/>
          <p:cNvSpPr>
            <a:spLocks noGrp="1"/>
          </p:cNvSpPr>
          <p:nvPr>
            <p:ph type="sldNum" idx="34"/>
          </p:nvPr>
        </p:nvSpPr>
        <p:spPr>
          <a:xfrm>
            <a:off x="3884760" y="8685360"/>
            <a:ext cx="2962800" cy="4496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400" spc="-1" strike="noStrike">
                <a:solidFill>
                  <a:srgbClr val="000000"/>
                </a:solidFill>
                <a:latin typeface="Times New Roman"/>
                <a:ea typeface="+mn-ea"/>
              </a:defRPr>
            </a:lvl1pPr>
          </a:lstStyle>
          <a:p>
            <a:pPr indent="0" algn="r" defTabSz="914400">
              <a:lnSpc>
                <a:spcPct val="100000"/>
              </a:lnSpc>
              <a:buNone/>
              <a:tabLst>
                <a:tab algn="l" pos="0"/>
              </a:tabLst>
            </a:pPr>
            <a:fld id="{9592F01C-E398-46DE-92FE-8420B34E958D}" type="slidenum">
              <a:rPr b="0" lang="es-ES" sz="1400" spc="-1" strike="noStrike">
                <a:solidFill>
                  <a:srgbClr val="000000"/>
                </a:solidFill>
                <a:latin typeface="Times New Roman"/>
                <a:ea typeface="+mn-ea"/>
              </a:rPr>
              <a:t>&lt;número&gt;</a:t>
            </a:fld>
            <a:endParaRPr b="0" lang="es-ES" sz="1400" spc="-1" strike="noStrike">
              <a:solidFill>
                <a:srgbClr val="000000"/>
              </a:solidFill>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sldImg"/>
          </p:nvPr>
        </p:nvSpPr>
        <p:spPr>
          <a:xfrm>
            <a:off x="685800" y="1143000"/>
            <a:ext cx="5477400" cy="3077280"/>
          </a:xfrm>
          <a:prstGeom prst="rect">
            <a:avLst/>
          </a:prstGeom>
          <a:ln w="0">
            <a:noFill/>
          </a:ln>
        </p:spPr>
      </p:sp>
      <p:sp>
        <p:nvSpPr>
          <p:cNvPr id="400" name="PlaceHolder 2"/>
          <p:cNvSpPr>
            <a:spLocks noGrp="1"/>
          </p:cNvSpPr>
          <p:nvPr>
            <p:ph type="body"/>
          </p:nvPr>
        </p:nvSpPr>
        <p:spPr>
          <a:xfrm>
            <a:off x="685800" y="4400640"/>
            <a:ext cx="5477400" cy="35913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Diapo sponsors Oro, Plata y Bronce / Slide Gold, Silver and Bronze sponsors</a:t>
            </a:r>
            <a:endParaRPr b="0" lang="es-ES" sz="1200" spc="-1" strike="noStrike">
              <a:solidFill>
                <a:srgbClr val="000000"/>
              </a:solidFill>
              <a:latin typeface="Arial"/>
            </a:endParaRPr>
          </a:p>
          <a:p>
            <a:pPr marL="216000" indent="0">
              <a:lnSpc>
                <a:spcPct val="100000"/>
              </a:lnSpc>
              <a:buNone/>
              <a:tabLst>
                <a:tab algn="l" pos="0"/>
              </a:tabLst>
            </a:pPr>
            <a:r>
              <a:rPr b="0" lang="es-ES" sz="1200" spc="-1" strike="noStrike">
                <a:solidFill>
                  <a:schemeClr val="dk1"/>
                </a:solidFill>
                <a:latin typeface="Calibri"/>
                <a:ea typeface="Calibri"/>
              </a:rPr>
              <a:t>PENDIENTE DE ACTUALIZAR</a:t>
            </a:r>
            <a:endParaRPr b="0" lang="es-ES" sz="1200" spc="-1" strike="noStrike">
              <a:solidFill>
                <a:srgbClr val="000000"/>
              </a:solidFill>
              <a:latin typeface="Arial"/>
            </a:endParaRPr>
          </a:p>
        </p:txBody>
      </p:sp>
      <p:sp>
        <p:nvSpPr>
          <p:cNvPr id="401" name="PlaceHolder 3"/>
          <p:cNvSpPr>
            <a:spLocks noGrp="1"/>
          </p:cNvSpPr>
          <p:nvPr>
            <p:ph type="sldNum" idx="35"/>
          </p:nvPr>
        </p:nvSpPr>
        <p:spPr>
          <a:xfrm>
            <a:off x="3884760" y="8685360"/>
            <a:ext cx="2962800" cy="4496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400" spc="-1" strike="noStrike">
                <a:solidFill>
                  <a:srgbClr val="000000"/>
                </a:solidFill>
                <a:latin typeface="Times New Roman"/>
                <a:ea typeface="+mn-ea"/>
              </a:defRPr>
            </a:lvl1pPr>
          </a:lstStyle>
          <a:p>
            <a:pPr indent="0" algn="r" defTabSz="914400">
              <a:lnSpc>
                <a:spcPct val="100000"/>
              </a:lnSpc>
              <a:buNone/>
              <a:tabLst>
                <a:tab algn="l" pos="0"/>
              </a:tabLst>
            </a:pPr>
            <a:fld id="{38EA5DB4-ED4E-444A-B014-BEEDC25BBC7E}" type="slidenum">
              <a:rPr b="0" lang="es-ES" sz="1400" spc="-1" strike="noStrike">
                <a:solidFill>
                  <a:srgbClr val="000000"/>
                </a:solidFill>
                <a:latin typeface="Times New Roman"/>
                <a:ea typeface="+mn-ea"/>
              </a:rPr>
              <a:t>&lt;número&gt;</a:t>
            </a:fld>
            <a:endParaRPr b="0" lang="es-ES" sz="14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sldImg"/>
          </p:nvPr>
        </p:nvSpPr>
        <p:spPr>
          <a:xfrm>
            <a:off x="685800" y="1143000"/>
            <a:ext cx="5477400" cy="3077280"/>
          </a:xfrm>
          <a:prstGeom prst="rect">
            <a:avLst/>
          </a:prstGeom>
          <a:ln w="0">
            <a:noFill/>
          </a:ln>
        </p:spPr>
      </p:sp>
      <p:sp>
        <p:nvSpPr>
          <p:cNvPr id="370" name="PlaceHolder 2"/>
          <p:cNvSpPr>
            <a:spLocks noGrp="1"/>
          </p:cNvSpPr>
          <p:nvPr>
            <p:ph type="body"/>
          </p:nvPr>
        </p:nvSpPr>
        <p:spPr>
          <a:xfrm>
            <a:off x="685800" y="4400640"/>
            <a:ext cx="5477400" cy="359136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s-ES" sz="1200" spc="-1" strike="noStrike">
                <a:solidFill>
                  <a:schemeClr val="dk1"/>
                </a:solidFill>
                <a:latin typeface="Calibri"/>
                <a:ea typeface="Calibri"/>
              </a:rPr>
              <a:t>Modelo de separador 2 / Separator model 2</a:t>
            </a:r>
            <a:endParaRPr b="0" lang="es-ES" sz="1200" spc="-1" strike="noStrike">
              <a:solidFill>
                <a:srgbClr val="000000"/>
              </a:solidFill>
              <a:latin typeface="Arial"/>
            </a:endParaRPr>
          </a:p>
        </p:txBody>
      </p:sp>
      <p:sp>
        <p:nvSpPr>
          <p:cNvPr id="371" name="PlaceHolder 3"/>
          <p:cNvSpPr>
            <a:spLocks noGrp="1"/>
          </p:cNvSpPr>
          <p:nvPr>
            <p:ph type="sldNum" idx="25"/>
          </p:nvPr>
        </p:nvSpPr>
        <p:spPr>
          <a:xfrm>
            <a:off x="3884760" y="8685360"/>
            <a:ext cx="2962800" cy="44964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s-ES" sz="1200" spc="-1" strike="noStrike">
                <a:solidFill>
                  <a:srgbClr val="000000"/>
                </a:solidFill>
                <a:latin typeface="Times New Roman"/>
                <a:ea typeface="+mn-ea"/>
              </a:defRPr>
            </a:lvl1pPr>
          </a:lstStyle>
          <a:p>
            <a:pPr indent="0" algn="r" defTabSz="914400">
              <a:lnSpc>
                <a:spcPct val="100000"/>
              </a:lnSpc>
              <a:buNone/>
              <a:tabLst>
                <a:tab algn="l" pos="0"/>
              </a:tabLst>
            </a:pPr>
            <a:fld id="{418D24F5-DA01-4816-8F67-C1E3B2FD0882}" type="slidenum">
              <a:rPr b="0" lang="es-ES" sz="1200" spc="-1" strike="noStrike">
                <a:solidFill>
                  <a:srgbClr val="000000"/>
                </a:solidFill>
                <a:latin typeface="Times New Roman"/>
                <a:ea typeface="+mn-ea"/>
              </a:rPr>
              <a:t>&lt;número&gt;</a:t>
            </a:fld>
            <a:endParaRPr b="0" lang="es-E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06600" cy="131652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6" name="PlaceHolder 2"/>
          <p:cNvSpPr>
            <a:spLocks noGrp="1"/>
          </p:cNvSpPr>
          <p:nvPr>
            <p:ph/>
          </p:nvPr>
        </p:nvSpPr>
        <p:spPr>
          <a:xfrm>
            <a:off x="838080" y="1825560"/>
            <a:ext cx="10506600" cy="43423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826559F-6965-45DE-9219-839C8342F5EA}" type="slidenum">
              <a:t>&lt;#&gt;</a:t>
            </a:fld>
          </a:p>
        </p:txBody>
      </p:sp>
      <p:sp>
        <p:nvSpPr>
          <p:cNvPr id="6" name="PlaceHolder 5"/>
          <p:cNvSpPr>
            <a:spLocks noGrp="1"/>
          </p:cNvSpPr>
          <p:nvPr>
            <p:ph type="dt" idx="3"/>
          </p:nvPr>
        </p:nvSpPr>
        <p:spPr/>
        <p:txBody>
          <a:bodyPr/>
          <a:p>
            <a:r>
              <a:rPr lang="es-E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Predeterminado">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06600" cy="131652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13" name="PlaceHolder 2"/>
          <p:cNvSpPr>
            <a:spLocks noGrp="1"/>
          </p:cNvSpPr>
          <p:nvPr>
            <p:ph/>
          </p:nvPr>
        </p:nvSpPr>
        <p:spPr>
          <a:xfrm>
            <a:off x="838080" y="1825560"/>
            <a:ext cx="10506600" cy="43423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18FB2056-72BF-4988-9235-E7EECF91102A}" type="slidenum">
              <a:t>&lt;#&gt;</a:t>
            </a:fld>
          </a:p>
        </p:txBody>
      </p:sp>
      <p:sp>
        <p:nvSpPr>
          <p:cNvPr id="6" name="PlaceHolder 5"/>
          <p:cNvSpPr>
            <a:spLocks noGrp="1"/>
          </p:cNvSpPr>
          <p:nvPr>
            <p:ph type="dt" idx="6"/>
          </p:nvPr>
        </p:nvSpPr>
        <p:spPr/>
        <p:txBody>
          <a:bodyPr/>
          <a:p>
            <a:r>
              <a:rPr lang="es-E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Predeterminado 1">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06600" cy="131652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20" name="PlaceHolder 2"/>
          <p:cNvSpPr>
            <a:spLocks noGrp="1"/>
          </p:cNvSpPr>
          <p:nvPr>
            <p:ph type="subTitle"/>
          </p:nvPr>
        </p:nvSpPr>
        <p:spPr>
          <a:xfrm>
            <a:off x="838080" y="1825560"/>
            <a:ext cx="10506600" cy="4342320"/>
          </a:xfrm>
          <a:prstGeom prst="rect">
            <a:avLst/>
          </a:prstGeom>
          <a:noFill/>
          <a:ln w="0">
            <a:noFill/>
          </a:ln>
        </p:spPr>
        <p:txBody>
          <a:bodyPr lIns="0" rIns="0" tIns="0" bIns="0" anchor="ctr">
            <a:noAutofit/>
          </a:bodyPr>
          <a:p>
            <a:pPr indent="0" algn="ctr">
              <a:buNone/>
            </a:pPr>
            <a:endParaRPr b="0" lang="es-ES"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A0469544-9104-478A-A575-A2B485ABBD44}" type="slidenum">
              <a:t>&lt;#&gt;</a:t>
            </a:fld>
          </a:p>
        </p:txBody>
      </p:sp>
      <p:sp>
        <p:nvSpPr>
          <p:cNvPr id="6" name="PlaceHolder 5"/>
          <p:cNvSpPr>
            <a:spLocks noGrp="1"/>
          </p:cNvSpPr>
          <p:nvPr>
            <p:ph type="dt" idx="9"/>
          </p:nvPr>
        </p:nvSpPr>
        <p:spPr/>
        <p:txBody>
          <a:bodyPr/>
          <a:p>
            <a:r>
              <a:rPr lang="es-E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VERTICAL_TEX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06600" cy="131652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27" name="PlaceHolder 2"/>
          <p:cNvSpPr>
            <a:spLocks noGrp="1"/>
          </p:cNvSpPr>
          <p:nvPr>
            <p:ph/>
          </p:nvPr>
        </p:nvSpPr>
        <p:spPr>
          <a:xfrm>
            <a:off x="838080" y="1825560"/>
            <a:ext cx="10506600" cy="43423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F9981C9B-AD51-49C7-A996-9A53DE5670B0}" type="slidenum">
              <a:t>&lt;#&gt;</a:t>
            </a:fld>
          </a:p>
        </p:txBody>
      </p:sp>
      <p:sp>
        <p:nvSpPr>
          <p:cNvPr id="6" name="PlaceHolder 5"/>
          <p:cNvSpPr>
            <a:spLocks noGrp="1"/>
          </p:cNvSpPr>
          <p:nvPr>
            <p:ph type="dt" idx="12"/>
          </p:nvPr>
        </p:nvSpPr>
        <p:spPr/>
        <p:txBody>
          <a:bodyPr/>
          <a:p>
            <a:r>
              <a:rPr lang="es-E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VERTICAL_TITLE_AND_VERTICAL_TEX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06600" cy="131652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34" name="PlaceHolder 2"/>
          <p:cNvSpPr>
            <a:spLocks noGrp="1"/>
          </p:cNvSpPr>
          <p:nvPr>
            <p:ph/>
          </p:nvPr>
        </p:nvSpPr>
        <p:spPr>
          <a:xfrm>
            <a:off x="838080" y="1825560"/>
            <a:ext cx="10506600" cy="43423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3ABC7870-60C7-4105-892D-494E6BAD5094}" type="slidenum">
              <a:t>&lt;#&gt;</a:t>
            </a:fld>
          </a:p>
        </p:txBody>
      </p:sp>
      <p:sp>
        <p:nvSpPr>
          <p:cNvPr id="6" name="PlaceHolder 5"/>
          <p:cNvSpPr>
            <a:spLocks noGrp="1"/>
          </p:cNvSpPr>
          <p:nvPr>
            <p:ph type="dt" idx="15"/>
          </p:nvPr>
        </p:nvSpPr>
        <p:spPr/>
        <p:txBody>
          <a:bodyPr/>
          <a:p>
            <a:r>
              <a:rPr lang="es-E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06600" cy="131652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41" name="PlaceHolder 2"/>
          <p:cNvSpPr>
            <a:spLocks noGrp="1"/>
          </p:cNvSpPr>
          <p:nvPr>
            <p:ph/>
          </p:nvPr>
        </p:nvSpPr>
        <p:spPr>
          <a:xfrm>
            <a:off x="838080" y="1825560"/>
            <a:ext cx="10506600" cy="43423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22A7922A-B5C0-4FD2-AC18-C49B8E88C199}" type="slidenum">
              <a:t>&lt;#&gt;</a:t>
            </a:fld>
          </a:p>
        </p:txBody>
      </p:sp>
      <p:sp>
        <p:nvSpPr>
          <p:cNvPr id="6" name="PlaceHolder 5"/>
          <p:cNvSpPr>
            <a:spLocks noGrp="1"/>
          </p:cNvSpPr>
          <p:nvPr>
            <p:ph type="dt" idx="18"/>
          </p:nvPr>
        </p:nvSpPr>
        <p:spPr/>
        <p:txBody>
          <a:bodyPr/>
          <a:p>
            <a:r>
              <a:rPr lang="es-E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06600" cy="131652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1" name="PlaceHolder 2"/>
          <p:cNvSpPr>
            <a:spLocks noGrp="1"/>
          </p:cNvSpPr>
          <p:nvPr>
            <p:ph type="body"/>
          </p:nvPr>
        </p:nvSpPr>
        <p:spPr>
          <a:xfrm>
            <a:off x="838080" y="1825560"/>
            <a:ext cx="10506600" cy="43423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2" name="PlaceHolder 3"/>
          <p:cNvSpPr>
            <a:spLocks noGrp="1"/>
          </p:cNvSpPr>
          <p:nvPr>
            <p:ph type="ftr" idx="1"/>
          </p:nvPr>
        </p:nvSpPr>
        <p:spPr>
          <a:xfrm>
            <a:off x="4038480" y="6356520"/>
            <a:ext cx="4105800" cy="3560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3" name="PlaceHolder 4"/>
          <p:cNvSpPr>
            <a:spLocks noGrp="1"/>
          </p:cNvSpPr>
          <p:nvPr>
            <p:ph type="sldNum" idx="2"/>
          </p:nvPr>
        </p:nvSpPr>
        <p:spPr>
          <a:xfrm>
            <a:off x="8610480" y="6356520"/>
            <a:ext cx="2734200" cy="356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317A7C80-88EB-4DF8-99B3-D05F174E99D5}"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4" name="PlaceHolder 5"/>
          <p:cNvSpPr>
            <a:spLocks noGrp="1"/>
          </p:cNvSpPr>
          <p:nvPr>
            <p:ph type="dt" idx="3"/>
          </p:nvPr>
        </p:nvSpPr>
        <p:spPr>
          <a:xfrm>
            <a:off x="838080" y="6356520"/>
            <a:ext cx="2734200" cy="35604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06600" cy="131652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8" name="PlaceHolder 2"/>
          <p:cNvSpPr>
            <a:spLocks noGrp="1"/>
          </p:cNvSpPr>
          <p:nvPr>
            <p:ph type="body"/>
          </p:nvPr>
        </p:nvSpPr>
        <p:spPr>
          <a:xfrm>
            <a:off x="838080" y="1825560"/>
            <a:ext cx="10506600" cy="43423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9" name="PlaceHolder 3"/>
          <p:cNvSpPr>
            <a:spLocks noGrp="1"/>
          </p:cNvSpPr>
          <p:nvPr>
            <p:ph type="ftr" idx="4"/>
          </p:nvPr>
        </p:nvSpPr>
        <p:spPr>
          <a:xfrm>
            <a:off x="4038480" y="6356520"/>
            <a:ext cx="4105800" cy="3560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10" name="PlaceHolder 4"/>
          <p:cNvSpPr>
            <a:spLocks noGrp="1"/>
          </p:cNvSpPr>
          <p:nvPr>
            <p:ph type="sldNum" idx="5"/>
          </p:nvPr>
        </p:nvSpPr>
        <p:spPr>
          <a:xfrm>
            <a:off x="8610480" y="6356520"/>
            <a:ext cx="2734200" cy="356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1F668BC1-5E66-44D0-97F1-E078829C6275}"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11" name="PlaceHolder 5"/>
          <p:cNvSpPr>
            <a:spLocks noGrp="1"/>
          </p:cNvSpPr>
          <p:nvPr>
            <p:ph type="dt" idx="6"/>
          </p:nvPr>
        </p:nvSpPr>
        <p:spPr>
          <a:xfrm>
            <a:off x="838080" y="6356520"/>
            <a:ext cx="2734200" cy="35604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06600" cy="131652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15" name="PlaceHolder 2"/>
          <p:cNvSpPr>
            <a:spLocks noGrp="1"/>
          </p:cNvSpPr>
          <p:nvPr>
            <p:ph type="ftr" idx="7"/>
          </p:nvPr>
        </p:nvSpPr>
        <p:spPr>
          <a:xfrm>
            <a:off x="4038480" y="6356520"/>
            <a:ext cx="4105800" cy="3560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16" name="PlaceHolder 3"/>
          <p:cNvSpPr>
            <a:spLocks noGrp="1"/>
          </p:cNvSpPr>
          <p:nvPr>
            <p:ph type="sldNum" idx="8"/>
          </p:nvPr>
        </p:nvSpPr>
        <p:spPr>
          <a:xfrm>
            <a:off x="8610480" y="6356520"/>
            <a:ext cx="2734200" cy="356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3CD101B8-A8E8-4683-8130-2DB4DB53C18D}"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17" name="PlaceHolder 4"/>
          <p:cNvSpPr>
            <a:spLocks noGrp="1"/>
          </p:cNvSpPr>
          <p:nvPr>
            <p:ph type="dt" idx="9"/>
          </p:nvPr>
        </p:nvSpPr>
        <p:spPr>
          <a:xfrm>
            <a:off x="838080" y="6356520"/>
            <a:ext cx="2734200" cy="35604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
        <p:nvSpPr>
          <p:cNvPr id="1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pc="-1" strike="noStrike">
                <a:solidFill>
                  <a:srgbClr val="000000"/>
                </a:solidFill>
                <a:latin typeface="Arial"/>
              </a:rPr>
              <a:t>Pulse para editar el formato de texto del esquema</a:t>
            </a:r>
            <a:endParaRPr b="0" lang="es-E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2800" spc="-1" strike="noStrike">
                <a:solidFill>
                  <a:srgbClr val="000000"/>
                </a:solidFill>
                <a:latin typeface="Arial"/>
              </a:rPr>
              <a:t>Segundo nivel del esquema</a:t>
            </a:r>
            <a:endParaRPr b="0" lang="es-E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2400" spc="-1" strike="noStrike">
                <a:solidFill>
                  <a:srgbClr val="000000"/>
                </a:solidFill>
                <a:latin typeface="Arial"/>
              </a:rPr>
              <a:t>Tercer nivel del esquema</a:t>
            </a:r>
            <a:endParaRPr b="0" lang="es-E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2000" spc="-1" strike="noStrike">
                <a:solidFill>
                  <a:srgbClr val="000000"/>
                </a:solidFill>
                <a:latin typeface="Arial"/>
              </a:rPr>
              <a:t>Cuarto nivel del esquema</a:t>
            </a:r>
            <a:endParaRPr b="0" lang="es-E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Arial"/>
              </a:rPr>
              <a:t>Quinto nivel del esquema</a:t>
            </a:r>
            <a:endParaRPr b="0" lang="es-E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Arial"/>
              </a:rPr>
              <a:t>Sexto nivel del esquema</a:t>
            </a:r>
            <a:endParaRPr b="0" lang="es-E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Arial"/>
              </a:rPr>
              <a:t>Séptimo nivel del esquema</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06600" cy="131652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22" name="PlaceHolder 2"/>
          <p:cNvSpPr>
            <a:spLocks noGrp="1"/>
          </p:cNvSpPr>
          <p:nvPr>
            <p:ph type="body"/>
          </p:nvPr>
        </p:nvSpPr>
        <p:spPr>
          <a:xfrm>
            <a:off x="838080" y="1825560"/>
            <a:ext cx="10506600" cy="43423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23" name="PlaceHolder 3"/>
          <p:cNvSpPr>
            <a:spLocks noGrp="1"/>
          </p:cNvSpPr>
          <p:nvPr>
            <p:ph type="ftr" idx="10"/>
          </p:nvPr>
        </p:nvSpPr>
        <p:spPr>
          <a:xfrm>
            <a:off x="4038480" y="6356520"/>
            <a:ext cx="4105800" cy="3560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24" name="PlaceHolder 4"/>
          <p:cNvSpPr>
            <a:spLocks noGrp="1"/>
          </p:cNvSpPr>
          <p:nvPr>
            <p:ph type="sldNum" idx="11"/>
          </p:nvPr>
        </p:nvSpPr>
        <p:spPr>
          <a:xfrm>
            <a:off x="8610480" y="6356520"/>
            <a:ext cx="2734200" cy="356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C47B2FC9-F253-4ED3-87F7-47DB4D60E2E9}"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25" name="PlaceHolder 5"/>
          <p:cNvSpPr>
            <a:spLocks noGrp="1"/>
          </p:cNvSpPr>
          <p:nvPr>
            <p:ph type="dt" idx="12"/>
          </p:nvPr>
        </p:nvSpPr>
        <p:spPr>
          <a:xfrm>
            <a:off x="838080" y="6356520"/>
            <a:ext cx="2734200" cy="35604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365040"/>
            <a:ext cx="10506600" cy="131652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29" name="PlaceHolder 2"/>
          <p:cNvSpPr>
            <a:spLocks noGrp="1"/>
          </p:cNvSpPr>
          <p:nvPr>
            <p:ph type="body"/>
          </p:nvPr>
        </p:nvSpPr>
        <p:spPr>
          <a:xfrm>
            <a:off x="838080" y="1825560"/>
            <a:ext cx="10506600" cy="43423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30" name="PlaceHolder 3"/>
          <p:cNvSpPr>
            <a:spLocks noGrp="1"/>
          </p:cNvSpPr>
          <p:nvPr>
            <p:ph type="ftr" idx="13"/>
          </p:nvPr>
        </p:nvSpPr>
        <p:spPr>
          <a:xfrm>
            <a:off x="4038480" y="6356520"/>
            <a:ext cx="4105800" cy="3560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31" name="PlaceHolder 4"/>
          <p:cNvSpPr>
            <a:spLocks noGrp="1"/>
          </p:cNvSpPr>
          <p:nvPr>
            <p:ph type="sldNum" idx="14"/>
          </p:nvPr>
        </p:nvSpPr>
        <p:spPr>
          <a:xfrm>
            <a:off x="8610480" y="6356520"/>
            <a:ext cx="2734200" cy="356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F5848DD1-F46C-4B6A-AC1E-89943F6B03D8}"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32" name="PlaceHolder 5"/>
          <p:cNvSpPr>
            <a:spLocks noGrp="1"/>
          </p:cNvSpPr>
          <p:nvPr>
            <p:ph type="dt" idx="15"/>
          </p:nvPr>
        </p:nvSpPr>
        <p:spPr>
          <a:xfrm>
            <a:off x="838080" y="6356520"/>
            <a:ext cx="2734200" cy="35604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06600" cy="131652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36" name="PlaceHolder 2"/>
          <p:cNvSpPr>
            <a:spLocks noGrp="1"/>
          </p:cNvSpPr>
          <p:nvPr>
            <p:ph type="body"/>
          </p:nvPr>
        </p:nvSpPr>
        <p:spPr>
          <a:xfrm>
            <a:off x="838080" y="1825560"/>
            <a:ext cx="10506600" cy="43423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37" name="PlaceHolder 3"/>
          <p:cNvSpPr>
            <a:spLocks noGrp="1"/>
          </p:cNvSpPr>
          <p:nvPr>
            <p:ph type="ftr" idx="16"/>
          </p:nvPr>
        </p:nvSpPr>
        <p:spPr>
          <a:xfrm>
            <a:off x="4038480" y="6356520"/>
            <a:ext cx="4105800" cy="3560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s-ES" sz="1400" spc="-1" strike="noStrike">
                <a:solidFill>
                  <a:srgbClr val="000000"/>
                </a:solidFill>
                <a:latin typeface="Times New Roman"/>
                <a:ea typeface="DejaVu Sans"/>
              </a:defRPr>
            </a:lvl1pPr>
          </a:lstStyle>
          <a:p>
            <a:pPr indent="0" algn="ctr" defTabSz="914400">
              <a:lnSpc>
                <a:spcPct val="100000"/>
              </a:lnSpc>
              <a:buNone/>
              <a:tabLst>
                <a:tab algn="l" pos="0"/>
              </a:tabLst>
            </a:pPr>
            <a:r>
              <a:rPr b="0" lang="es-ES" sz="1400" spc="-1" strike="noStrike">
                <a:solidFill>
                  <a:srgbClr val="000000"/>
                </a:solidFill>
                <a:latin typeface="Times New Roman"/>
                <a:ea typeface="DejaVu Sans"/>
              </a:rPr>
              <a:t>&lt;pie de página&gt;</a:t>
            </a:r>
            <a:endParaRPr b="0" lang="es-ES" sz="1400" spc="-1" strike="noStrike">
              <a:solidFill>
                <a:srgbClr val="000000"/>
              </a:solidFill>
              <a:latin typeface="Times New Roman"/>
            </a:endParaRPr>
          </a:p>
        </p:txBody>
      </p:sp>
      <p:sp>
        <p:nvSpPr>
          <p:cNvPr id="38" name="PlaceHolder 4"/>
          <p:cNvSpPr>
            <a:spLocks noGrp="1"/>
          </p:cNvSpPr>
          <p:nvPr>
            <p:ph type="sldNum" idx="17"/>
          </p:nvPr>
        </p:nvSpPr>
        <p:spPr>
          <a:xfrm>
            <a:off x="8610480" y="6356520"/>
            <a:ext cx="2734200" cy="356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757575"/>
                </a:solidFill>
                <a:latin typeface="Arial"/>
                <a:ea typeface="Arial"/>
              </a:defRPr>
            </a:lvl1pPr>
          </a:lstStyle>
          <a:p>
            <a:pPr indent="0" algn="r" defTabSz="914400">
              <a:lnSpc>
                <a:spcPct val="100000"/>
              </a:lnSpc>
              <a:buNone/>
              <a:tabLst>
                <a:tab algn="l" pos="0"/>
              </a:tabLst>
            </a:pPr>
            <a:fld id="{E07EBAEE-3893-48BB-AA6E-D0FA6D2EDD2B}" type="slidenum">
              <a:rPr b="0" lang="en-US" sz="1200" spc="-1" strike="noStrike">
                <a:solidFill>
                  <a:srgbClr val="757575"/>
                </a:solidFill>
                <a:latin typeface="Arial"/>
                <a:ea typeface="Arial"/>
              </a:rPr>
              <a:t>&lt;número&gt;</a:t>
            </a:fld>
            <a:endParaRPr b="0" lang="es-ES" sz="1200" spc="-1" strike="noStrike">
              <a:solidFill>
                <a:srgbClr val="000000"/>
              </a:solidFill>
              <a:latin typeface="Times New Roman"/>
            </a:endParaRPr>
          </a:p>
        </p:txBody>
      </p:sp>
      <p:sp>
        <p:nvSpPr>
          <p:cNvPr id="39" name="PlaceHolder 5"/>
          <p:cNvSpPr>
            <a:spLocks noGrp="1"/>
          </p:cNvSpPr>
          <p:nvPr>
            <p:ph type="dt" idx="18"/>
          </p:nvPr>
        </p:nvSpPr>
        <p:spPr>
          <a:xfrm>
            <a:off x="838080" y="6356520"/>
            <a:ext cx="2734200" cy="356040"/>
          </a:xfrm>
          <a:prstGeom prst="rect">
            <a:avLst/>
          </a:prstGeom>
          <a:noFill/>
          <a:ln w="0">
            <a:noFill/>
          </a:ln>
        </p:spPr>
        <p:txBody>
          <a:bodyPr lIns="91440" rIns="91440" tIns="45720" bIns="45720" anchor="ctr">
            <a:noAutofit/>
          </a:bodyPr>
          <a:lstStyle>
            <a:lvl1pPr indent="0">
              <a:buNone/>
              <a:defRPr b="0" lang="es-ES" sz="1400" spc="-1" strike="noStrike">
                <a:solidFill>
                  <a:srgbClr val="000000"/>
                </a:solidFill>
                <a:latin typeface="Times New Roman"/>
              </a:defRPr>
            </a:lvl1pPr>
          </a:lstStyle>
          <a:p>
            <a:pPr indent="0">
              <a:buNone/>
            </a:pPr>
            <a:r>
              <a:rPr b="0" lang="es-ES" sz="1400" spc="-1" strike="noStrike">
                <a:solidFill>
                  <a:srgbClr val="000000"/>
                </a:solidFill>
                <a:latin typeface="Times New Roman"/>
              </a:rPr>
              <a:t>&lt;fecha/hora&gt;</a:t>
            </a:r>
            <a:endParaRPr b="0" lang="es-E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3.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6.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6.xml"/>
</Relationships>
</file>

<file path=ppt/slides/_rels/slide1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9.png"/><Relationship Id="rId3" Type="http://schemas.openxmlformats.org/officeDocument/2006/relationships/image" Target="../media/image16.png"/><Relationship Id="rId4" Type="http://schemas.openxmlformats.org/officeDocument/2006/relationships/image" Target="../media/image16.png"/><Relationship Id="rId5" Type="http://schemas.openxmlformats.org/officeDocument/2006/relationships/image" Target="../media/image16.png"/><Relationship Id="rId6" Type="http://schemas.openxmlformats.org/officeDocument/2006/relationships/slideLayout" Target="../slideLayouts/slideLayout6.xml"/>
</Relationships>
</file>

<file path=ppt/slides/_rels/slide13.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6.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slideLayout" Target="../slideLayouts/slideLayout6.xml"/>
</Relationships>
</file>

<file path=ppt/slides/_rels/slide1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6.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
</Relationships>
</file>

<file path=ppt/slides/_rels/slide17.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
</Relationships>
</file>

<file path=ppt/slides/_rels/slide18.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6.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6.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6.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18.png"/><Relationship Id="rId3" Type="http://schemas.openxmlformats.org/officeDocument/2006/relationships/slideLayout" Target="../slideLayouts/slideLayout6.xml"/>
</Relationships>
</file>

<file path=ppt/slides/_rels/slide21.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6.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hyperlink" Target="https://www.cursor.com/dashboard?tab=settings" TargetMode="External"/><Relationship Id="rId2" Type="http://schemas.openxmlformats.org/officeDocument/2006/relationships/image" Target="../media/image25.png"/><Relationship Id="rId3" Type="http://schemas.openxmlformats.org/officeDocument/2006/relationships/slideLayout" Target="../slideLayouts/slideLayout6.xml"/>
</Relationships>
</file>

<file path=ppt/slides/_rels/slide2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6.xml"/>
</Relationships>
</file>

<file path=ppt/slides/_rels/slide2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xml"/>
</Relationships>
</file>

<file path=ppt/slides/_rels/slide2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6.xml"/>
</Relationships>
</file>

<file path=ppt/slides/_rels/slide26.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6.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6.xml"/>
</Relationships>
</file>

<file path=ppt/slides/_rels/slide2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6.xml"/>
</Relationships>
</file>

<file path=ppt/slides/_rels/slide2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6.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6.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6.xml"/>
</Relationships>
</file>

<file path=ppt/slides/_rels/slide3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6.xml"/>
</Relationships>
</file>

<file path=ppt/slides/_rels/slide3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6.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5.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6.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hyperlink" Target="https://computerhoy.20minutos.es/tecnologia/programadores-alian-ia-pero-podrian-estar-cavando-propia-tumba-estoy-cuatro-proyectos-vez-aunque-realidad-1467087" TargetMode="External"/><Relationship Id="rId2" Type="http://schemas.openxmlformats.org/officeDocument/2006/relationships/hyperlink" Target="https://github.com/PatrickJS/awesome-cursorrules" TargetMode="External"/><Relationship Id="rId3" Type="http://schemas.openxmlformats.org/officeDocument/2006/relationships/hyperlink" Target="https://www.youtube.com/watch?v=cE84Q5IRR6U" TargetMode="External"/><Relationship Id="rId4" Type="http://schemas.openxmlformats.org/officeDocument/2006/relationships/hyperlink" Target="https://www.youtube.com/watch?v=bg4z70cOOF4" TargetMode="External"/><Relationship Id="rId5" Type="http://schemas.openxmlformats.org/officeDocument/2006/relationships/hyperlink" Target="https://www.youtube.com/watch?v=YWwS911iLhg" TargetMode="External"/><Relationship Id="rId6" Type="http://schemas.openxmlformats.org/officeDocument/2006/relationships/hyperlink" Target="https://computerhoy.20minutos.es/tecnologia/programadores-alian-ia-pero-podrian-estar-cavando-propia-tumba-estoy-cuatro-proyectos-vez-aunque-realidad-1467087" TargetMode="External"/><Relationship Id="rId7" Type="http://schemas.openxmlformats.org/officeDocument/2006/relationships/hyperlink" Target="https://es.wired.com/articulos/vibe-coding-asi-es-como-la-ia-esta-cambiando-la-industria-de-la-programacion" TargetMode="External"/><Relationship Id="rId8" Type="http://schemas.openxmlformats.org/officeDocument/2006/relationships/hyperlink" Target="https://youtu.be/as9N6_b732I?si=75hhhtGL5sOFF7w6" TargetMode="External"/><Relationship Id="rId9" Type="http://schemas.openxmlformats.org/officeDocument/2006/relationships/slideLayout" Target="../slideLayouts/slideLayout6.xml"/>
</Relationships>
</file>

<file path=ppt/slides/_rels/slide37.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35.png"/><Relationship Id="rId3" Type="http://schemas.openxmlformats.org/officeDocument/2006/relationships/slideLayout" Target="../slideLayouts/slideLayout6.xml"/><Relationship Id="rId4"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slideLayout" Target="../slideLayouts/slideLayout6.xml"/><Relationship Id="rId6"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6.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www.cocomore.com/blog/new-css-trigonometric-functions-and-animations" TargetMode="External"/><Relationship Id="rId3" Type="http://schemas.openxmlformats.org/officeDocument/2006/relationships/hyperlink" Target="https://www.cocomore.com/blog/css-subgrid-and-container-units-applying-modern-solutions-old-problems-use-case" TargetMode="External"/><Relationship Id="rId4" Type="http://schemas.openxmlformats.org/officeDocument/2006/relationships/hyperlink" Target="https://www.cocomore.com/blog/how-place-scrollbars-outside-element-using-css-container-units" TargetMode="External"/><Relationship Id="rId5" Type="http://schemas.openxmlformats.org/officeDocument/2006/relationships/hyperlink" Target="https://lafechoriadeideas.wordpress.com/" TargetMode="External"/><Relationship Id="rId6" Type="http://schemas.openxmlformats.org/officeDocument/2006/relationships/slideLayout" Target="../slideLayouts/slideLayout6.xml"/>
</Relationships>
</file>

<file path=ppt/slides/_rels/slide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6.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
</Relationships>
</file>

<file path=ppt/slides/_rels/slide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png"/><Relationship Id="rId6" Type="http://schemas.openxmlformats.org/officeDocument/2006/relationships/image" Target="../media/image16.png"/><Relationship Id="rId7" Type="http://schemas.openxmlformats.org/officeDocument/2006/relationships/slideLayout" Target="../slideLayouts/slideLayout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8" name="Google Shape;89;p13"/>
          <p:cNvSpPr/>
          <p:nvPr/>
        </p:nvSpPr>
        <p:spPr>
          <a:xfrm>
            <a:off x="1440" y="0"/>
            <a:ext cx="12179880" cy="68490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49" name="Google Shape;90;p13"/>
          <p:cNvSpPr/>
          <p:nvPr/>
        </p:nvSpPr>
        <p:spPr>
          <a:xfrm>
            <a:off x="1030680" y="5111640"/>
            <a:ext cx="3214440" cy="424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2200" spc="-1" strike="noStrike">
                <a:solidFill>
                  <a:srgbClr val="363e61"/>
                </a:solidFill>
                <a:latin typeface="Tahoma"/>
                <a:ea typeface="Tahoma"/>
              </a:rPr>
              <a:t>Isaac Pavón Pérez</a:t>
            </a:r>
            <a:endParaRPr b="0" lang="es-ES" sz="2200" spc="-1" strike="noStrike">
              <a:solidFill>
                <a:srgbClr val="ffffff"/>
              </a:solidFill>
              <a:latin typeface="Arial"/>
            </a:endParaRPr>
          </a:p>
        </p:txBody>
      </p:sp>
      <p:sp>
        <p:nvSpPr>
          <p:cNvPr id="50" name="Google Shape;91;p13"/>
          <p:cNvSpPr/>
          <p:nvPr/>
        </p:nvSpPr>
        <p:spPr>
          <a:xfrm>
            <a:off x="1030680" y="2462760"/>
            <a:ext cx="3360960" cy="1797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800" spc="-1" strike="noStrike">
                <a:solidFill>
                  <a:srgbClr val="363e61"/>
                </a:solidFill>
                <a:latin typeface="Century Gothic"/>
                <a:ea typeface="Century Gothic"/>
              </a:rPr>
              <a:t>USANDO CURSOR AI PARA REFACTORIZAR CÓDIGO LEGACY</a:t>
            </a:r>
            <a:endParaRPr b="0" lang="es-ES" sz="2800" spc="-1" strike="noStrike">
              <a:solidFill>
                <a:srgbClr val="ffffff"/>
              </a:solidFill>
              <a:latin typeface="Arial"/>
            </a:endParaRPr>
          </a:p>
        </p:txBody>
      </p:sp>
      <p:cxnSp>
        <p:nvCxnSpPr>
          <p:cNvPr id="51" name="Google Shape;92;p13"/>
          <p:cNvCxnSpPr/>
          <p:nvPr/>
        </p:nvCxnSpPr>
        <p:spPr>
          <a:xfrm>
            <a:off x="1106280" y="4874400"/>
            <a:ext cx="3234600" cy="1944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6" name="Google Shape;140;p17"/>
          <p:cNvSpPr/>
          <p:nvPr/>
        </p:nvSpPr>
        <p:spPr>
          <a:xfrm>
            <a:off x="619920" y="4273560"/>
            <a:ext cx="286596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¿Qué es cursor AI?</a:t>
            </a:r>
            <a:endParaRPr b="0" lang="es-ES" sz="2500" spc="-1" strike="noStrike">
              <a:solidFill>
                <a:srgbClr val="000000"/>
              </a:solidFill>
              <a:latin typeface="Arial"/>
            </a:endParaRPr>
          </a:p>
        </p:txBody>
      </p:sp>
      <p:sp>
        <p:nvSpPr>
          <p:cNvPr id="137" name="Google Shape;141;p17"/>
          <p:cNvSpPr/>
          <p:nvPr/>
        </p:nvSpPr>
        <p:spPr>
          <a:xfrm>
            <a:off x="618120" y="3082320"/>
            <a:ext cx="114048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03</a:t>
            </a:r>
            <a:endParaRPr b="0" lang="es-ES" sz="6000" spc="-1" strike="noStrike">
              <a:solidFill>
                <a:srgbClr val="000000"/>
              </a:solidFill>
              <a:latin typeface="Arial"/>
            </a:endParaRPr>
          </a:p>
        </p:txBody>
      </p:sp>
      <p:cxnSp>
        <p:nvCxnSpPr>
          <p:cNvPr id="138" name="Google Shape;142;p17"/>
          <p:cNvCxnSpPr/>
          <p:nvPr/>
        </p:nvCxnSpPr>
        <p:spPr>
          <a:xfrm flipV="1">
            <a:off x="651960" y="3987720"/>
            <a:ext cx="871200" cy="234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9" name="Google Shape;201;p 4"/>
          <p:cNvSpPr/>
          <p:nvPr/>
        </p:nvSpPr>
        <p:spPr>
          <a:xfrm>
            <a:off x="929160" y="1712160"/>
            <a:ext cx="5476320" cy="328824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Cursor AI es una herramienta de Vibe Coding</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Entorno de desarrollo integrado (IDE), potenciado por AI</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Creado por la empresa Anysphere (graduados MIT) en 2023</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Soporte para Windows, macOs y Linux</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Basado en un fork de Visual Studio code mejorado con características de IA para facilitar la programación</a:t>
            </a:r>
            <a:endParaRPr b="0" lang="es-ES" sz="1600" spc="-1" strike="noStrike">
              <a:solidFill>
                <a:srgbClr val="000000"/>
              </a:solidFill>
              <a:latin typeface="Arial"/>
            </a:endParaRPr>
          </a:p>
        </p:txBody>
      </p:sp>
      <p:sp>
        <p:nvSpPr>
          <p:cNvPr id="140" name="Google Shape;202;p 4"/>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41" name="Google Shape;203;p 4"/>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CURSOR AI?</a:t>
            </a:r>
            <a:endParaRPr b="0" lang="es-ES" sz="2000" spc="-1" strike="noStrike">
              <a:solidFill>
                <a:srgbClr val="000000"/>
              </a:solidFill>
              <a:latin typeface="Arial"/>
            </a:endParaRPr>
          </a:p>
        </p:txBody>
      </p:sp>
      <p:sp>
        <p:nvSpPr>
          <p:cNvPr id="142" name="Google Shape;204;p 4"/>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Definición</a:t>
            </a:r>
            <a:endParaRPr b="0" lang="es-ES" sz="1600" spc="-1" strike="noStrike">
              <a:solidFill>
                <a:srgbClr val="000000"/>
              </a:solidFill>
              <a:latin typeface="Arial"/>
            </a:endParaRPr>
          </a:p>
        </p:txBody>
      </p:sp>
      <p:sp>
        <p:nvSpPr>
          <p:cNvPr id="143" name="Google Shape;205;p 4"/>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03</a:t>
            </a:r>
            <a:endParaRPr b="0" lang="es-ES" sz="5000" spc="-1" strike="noStrike">
              <a:solidFill>
                <a:srgbClr val="000000"/>
              </a:solidFill>
              <a:latin typeface="Arial"/>
            </a:endParaRPr>
          </a:p>
        </p:txBody>
      </p:sp>
      <p:cxnSp>
        <p:nvCxnSpPr>
          <p:cNvPr id="144" name="Google Shape;206;p 4"/>
          <p:cNvCxnSpPr/>
          <p:nvPr/>
        </p:nvCxnSpPr>
        <p:spPr>
          <a:xfrm flipV="1">
            <a:off x="1358640" y="618840"/>
            <a:ext cx="9720" cy="685800"/>
          </a:xfrm>
          <a:prstGeom prst="straightConnector1">
            <a:avLst/>
          </a:prstGeom>
          <a:ln w="19080">
            <a:solidFill>
              <a:srgbClr val="179ad7"/>
            </a:solidFill>
            <a:miter/>
          </a:ln>
        </p:spPr>
      </p:cxnSp>
      <p:sp>
        <p:nvSpPr>
          <p:cNvPr id="145" name="Rectángulo 142"/>
          <p:cNvSpPr/>
          <p:nvPr/>
        </p:nvSpPr>
        <p:spPr>
          <a:xfrm>
            <a:off x="1216440" y="5236920"/>
            <a:ext cx="5032800" cy="53280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https://cursor.com</a:t>
            </a:r>
            <a:endParaRPr b="0" lang="es-ES" sz="1600" spc="-1" strike="noStrike">
              <a:solidFill>
                <a:srgbClr val="000000"/>
              </a:solidFill>
              <a:latin typeface="Arial"/>
            </a:endParaRPr>
          </a:p>
        </p:txBody>
      </p:sp>
      <p:pic>
        <p:nvPicPr>
          <p:cNvPr id="146" name="Imagen 143" descr=""/>
          <p:cNvPicPr/>
          <p:nvPr/>
        </p:nvPicPr>
        <p:blipFill>
          <a:blip r:embed="rId2"/>
          <a:stretch/>
        </p:blipFill>
        <p:spPr>
          <a:xfrm>
            <a:off x="864000" y="5325480"/>
            <a:ext cx="351720" cy="355320"/>
          </a:xfrm>
          <a:prstGeom prst="rect">
            <a:avLst/>
          </a:prstGeom>
          <a:ln w="0">
            <a:noFill/>
          </a:ln>
        </p:spPr>
      </p:pic>
      <p:pic>
        <p:nvPicPr>
          <p:cNvPr id="147" name="Imagen 144" descr=""/>
          <p:cNvPicPr/>
          <p:nvPr/>
        </p:nvPicPr>
        <p:blipFill>
          <a:blip r:embed="rId3"/>
          <a:stretch/>
        </p:blipFill>
        <p:spPr>
          <a:xfrm>
            <a:off x="6643440" y="1713960"/>
            <a:ext cx="4855320" cy="27277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8" name="Google Shape;202;p 5"/>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49" name="Google Shape;203;p 5"/>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CURSOR AI?</a:t>
            </a:r>
            <a:endParaRPr b="0" lang="es-ES" sz="2000" spc="-1" strike="noStrike">
              <a:solidFill>
                <a:srgbClr val="000000"/>
              </a:solidFill>
              <a:latin typeface="Arial"/>
            </a:endParaRPr>
          </a:p>
        </p:txBody>
      </p:sp>
      <p:sp>
        <p:nvSpPr>
          <p:cNvPr id="150" name="Google Shape;204;p 5"/>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Interfaz</a:t>
            </a:r>
            <a:endParaRPr b="0" lang="es-ES" sz="1600" spc="-1" strike="noStrike">
              <a:solidFill>
                <a:srgbClr val="000000"/>
              </a:solidFill>
              <a:latin typeface="Arial"/>
            </a:endParaRPr>
          </a:p>
        </p:txBody>
      </p:sp>
      <p:sp>
        <p:nvSpPr>
          <p:cNvPr id="151" name="Google Shape;205;p 5"/>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03</a:t>
            </a:r>
            <a:endParaRPr b="0" lang="es-ES" sz="5000" spc="-1" strike="noStrike">
              <a:solidFill>
                <a:srgbClr val="000000"/>
              </a:solidFill>
              <a:latin typeface="Arial"/>
            </a:endParaRPr>
          </a:p>
        </p:txBody>
      </p:sp>
      <p:cxnSp>
        <p:nvCxnSpPr>
          <p:cNvPr id="152" name="Google Shape;206;p 5"/>
          <p:cNvCxnSpPr/>
          <p:nvPr/>
        </p:nvCxnSpPr>
        <p:spPr>
          <a:xfrm flipV="1">
            <a:off x="1358640" y="618840"/>
            <a:ext cx="9720" cy="685800"/>
          </a:xfrm>
          <a:prstGeom prst="straightConnector1">
            <a:avLst/>
          </a:prstGeom>
          <a:ln w="19080">
            <a:solidFill>
              <a:srgbClr val="179ad7"/>
            </a:solidFill>
            <a:miter/>
          </a:ln>
        </p:spPr>
      </p:cxnSp>
      <p:pic>
        <p:nvPicPr>
          <p:cNvPr id="153" name="Imagen 150" descr=""/>
          <p:cNvPicPr/>
          <p:nvPr/>
        </p:nvPicPr>
        <p:blipFill>
          <a:blip r:embed="rId2"/>
          <a:stretch/>
        </p:blipFill>
        <p:spPr>
          <a:xfrm>
            <a:off x="1997280" y="1743480"/>
            <a:ext cx="7898760" cy="4438440"/>
          </a:xfrm>
          <a:prstGeom prst="rect">
            <a:avLst/>
          </a:prstGeom>
          <a:ln w="0">
            <a:noFill/>
          </a:ln>
        </p:spPr>
      </p:pic>
      <p:sp>
        <p:nvSpPr>
          <p:cNvPr id="154" name="Rectángulo 151"/>
          <p:cNvSpPr/>
          <p:nvPr/>
        </p:nvSpPr>
        <p:spPr>
          <a:xfrm>
            <a:off x="360000" y="3701880"/>
            <a:ext cx="1616400" cy="91368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s-ES" sz="1600" spc="-1" strike="noStrike">
                <a:solidFill>
                  <a:srgbClr val="000000"/>
                </a:solidFill>
                <a:latin typeface="Tahoma"/>
                <a:ea typeface="DejaVu Sans"/>
              </a:rPr>
              <a:t>Barra lateral</a:t>
            </a:r>
            <a:endParaRPr b="0" lang="es-ES" sz="1600" spc="-1" strike="noStrike">
              <a:solidFill>
                <a:srgbClr val="000000"/>
              </a:solidFill>
              <a:latin typeface="Arial"/>
            </a:endParaRPr>
          </a:p>
          <a:p>
            <a:pPr algn="ctr" defTabSz="914400">
              <a:lnSpc>
                <a:spcPct val="100000"/>
              </a:lnSpc>
            </a:pPr>
            <a:r>
              <a:rPr b="0" lang="es-ES" sz="1600" spc="-1" strike="noStrike">
                <a:solidFill>
                  <a:srgbClr val="000000"/>
                </a:solidFill>
                <a:latin typeface="Tahoma"/>
                <a:ea typeface="DejaVu Sans"/>
              </a:rPr>
              <a:t>Explorador</a:t>
            </a:r>
            <a:endParaRPr b="0" lang="es-ES" sz="1600" spc="-1" strike="noStrike">
              <a:solidFill>
                <a:srgbClr val="000000"/>
              </a:solidFill>
              <a:latin typeface="Arial"/>
            </a:endParaRPr>
          </a:p>
        </p:txBody>
      </p:sp>
      <p:sp>
        <p:nvSpPr>
          <p:cNvPr id="155" name="Rectángulo 152"/>
          <p:cNvSpPr/>
          <p:nvPr/>
        </p:nvSpPr>
        <p:spPr>
          <a:xfrm>
            <a:off x="5040000" y="1253880"/>
            <a:ext cx="1976040" cy="3621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s-ES" sz="1600" spc="-1" strike="noStrike">
                <a:solidFill>
                  <a:srgbClr val="000000"/>
                </a:solidFill>
                <a:latin typeface="Tahoma"/>
                <a:ea typeface="DejaVu Sans"/>
              </a:rPr>
              <a:t>Sección de código</a:t>
            </a:r>
            <a:endParaRPr b="0" lang="es-ES" sz="1600" spc="-1" strike="noStrike">
              <a:solidFill>
                <a:srgbClr val="000000"/>
              </a:solidFill>
              <a:latin typeface="Arial"/>
            </a:endParaRPr>
          </a:p>
        </p:txBody>
      </p:sp>
      <p:sp>
        <p:nvSpPr>
          <p:cNvPr id="156" name="Rectángulo 153"/>
          <p:cNvSpPr/>
          <p:nvPr/>
        </p:nvSpPr>
        <p:spPr>
          <a:xfrm>
            <a:off x="9995760" y="3722400"/>
            <a:ext cx="1616040" cy="3621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0" lang="es-ES" sz="1600" spc="-1" strike="noStrike">
                <a:solidFill>
                  <a:srgbClr val="000000"/>
                </a:solidFill>
                <a:latin typeface="Tahoma"/>
                <a:ea typeface="DejaVu Sans"/>
              </a:rPr>
              <a:t>Barra lateral</a:t>
            </a:r>
            <a:endParaRPr b="0" lang="es-ES" sz="1600" spc="-1" strike="noStrike">
              <a:solidFill>
                <a:srgbClr val="000000"/>
              </a:solidFill>
              <a:latin typeface="Arial"/>
            </a:endParaRPr>
          </a:p>
          <a:p>
            <a:pPr algn="ctr" defTabSz="914400">
              <a:lnSpc>
                <a:spcPct val="100000"/>
              </a:lnSpc>
            </a:pPr>
            <a:r>
              <a:rPr b="0" lang="es-ES" sz="1600" spc="-1" strike="noStrike">
                <a:solidFill>
                  <a:srgbClr val="000000"/>
                </a:solidFill>
                <a:latin typeface="Tahoma"/>
                <a:ea typeface="DejaVu Sans"/>
              </a:rPr>
              <a:t>Chats</a:t>
            </a:r>
            <a:endParaRPr b="0" lang="es-ES" sz="1600" spc="-1" strike="noStrike">
              <a:solidFill>
                <a:srgbClr val="000000"/>
              </a:solidFill>
              <a:latin typeface="Arial"/>
            </a:endParaRPr>
          </a:p>
        </p:txBody>
      </p:sp>
      <p:pic>
        <p:nvPicPr>
          <p:cNvPr id="157" name="Google Shape;437;p35" descr=""/>
          <p:cNvPicPr/>
          <p:nvPr/>
        </p:nvPicPr>
        <p:blipFill>
          <a:blip r:embed="rId3"/>
          <a:stretch/>
        </p:blipFill>
        <p:spPr>
          <a:xfrm rot="16200000">
            <a:off x="964800" y="4384800"/>
            <a:ext cx="288000" cy="302400"/>
          </a:xfrm>
          <a:prstGeom prst="rect">
            <a:avLst/>
          </a:prstGeom>
          <a:ln w="0">
            <a:noFill/>
          </a:ln>
        </p:spPr>
      </p:pic>
      <p:pic>
        <p:nvPicPr>
          <p:cNvPr id="158" name="Google Shape;437;p 1" descr=""/>
          <p:cNvPicPr/>
          <p:nvPr/>
        </p:nvPicPr>
        <p:blipFill>
          <a:blip r:embed="rId4"/>
          <a:stretch/>
        </p:blipFill>
        <p:spPr>
          <a:xfrm>
            <a:off x="6980040" y="1264320"/>
            <a:ext cx="266400" cy="288000"/>
          </a:xfrm>
          <a:prstGeom prst="rect">
            <a:avLst/>
          </a:prstGeom>
          <a:ln w="0">
            <a:noFill/>
          </a:ln>
        </p:spPr>
      </p:pic>
      <p:pic>
        <p:nvPicPr>
          <p:cNvPr id="159" name="Google Shape;437;p 2" descr=""/>
          <p:cNvPicPr/>
          <p:nvPr/>
        </p:nvPicPr>
        <p:blipFill>
          <a:blip r:embed="rId5"/>
          <a:stretch/>
        </p:blipFill>
        <p:spPr>
          <a:xfrm flipH="1" rot="5400000">
            <a:off x="10684800" y="4384800"/>
            <a:ext cx="288000" cy="3024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0" name="Google Shape;148;p18"/>
          <p:cNvSpPr/>
          <p:nvPr/>
        </p:nvSpPr>
        <p:spPr>
          <a:xfrm>
            <a:off x="619920" y="4273560"/>
            <a:ext cx="2865960" cy="1613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Ventajas de Cursor AI frente a otras soluciones </a:t>
            </a:r>
            <a:endParaRPr b="0" lang="es-ES" sz="2500" spc="-1" strike="noStrike">
              <a:solidFill>
                <a:srgbClr val="000000"/>
              </a:solidFill>
              <a:latin typeface="Arial"/>
            </a:endParaRPr>
          </a:p>
        </p:txBody>
      </p:sp>
      <p:sp>
        <p:nvSpPr>
          <p:cNvPr id="161" name="Google Shape;149;p18"/>
          <p:cNvSpPr/>
          <p:nvPr/>
        </p:nvSpPr>
        <p:spPr>
          <a:xfrm>
            <a:off x="618120" y="3082320"/>
            <a:ext cx="114048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04</a:t>
            </a:r>
            <a:endParaRPr b="0" lang="es-ES" sz="6000" spc="-1" strike="noStrike">
              <a:solidFill>
                <a:srgbClr val="000000"/>
              </a:solidFill>
              <a:latin typeface="Arial"/>
            </a:endParaRPr>
          </a:p>
        </p:txBody>
      </p:sp>
      <p:cxnSp>
        <p:nvCxnSpPr>
          <p:cNvPr id="162" name="Google Shape;150;p18"/>
          <p:cNvCxnSpPr/>
          <p:nvPr/>
        </p:nvCxnSpPr>
        <p:spPr>
          <a:xfrm flipV="1">
            <a:off x="651960" y="3987720"/>
            <a:ext cx="871200" cy="234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3" name="Google Shape;284;p 1"/>
          <p:cNvSpPr/>
          <p:nvPr/>
        </p:nvSpPr>
        <p:spPr>
          <a:xfrm>
            <a:off x="3600000" y="3015000"/>
            <a:ext cx="233820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VISIÓN DE CONJUNTO</a:t>
            </a:r>
            <a:endParaRPr b="0" lang="es-ES" sz="1600" spc="-1" strike="noStrike">
              <a:solidFill>
                <a:srgbClr val="000000"/>
              </a:solidFill>
              <a:latin typeface="Arial"/>
            </a:endParaRPr>
          </a:p>
        </p:txBody>
      </p:sp>
      <p:sp>
        <p:nvSpPr>
          <p:cNvPr id="164" name="Google Shape;285;p 2"/>
          <p:cNvSpPr/>
          <p:nvPr/>
        </p:nvSpPr>
        <p:spPr>
          <a:xfrm>
            <a:off x="1419840" y="3401280"/>
            <a:ext cx="1746720" cy="191988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Visual Studio Code proporciona un entorno conocido compatible con extensiones</a:t>
            </a:r>
            <a:endParaRPr b="0" lang="es-ES" sz="1800" spc="-1" strike="noStrike">
              <a:solidFill>
                <a:srgbClr val="000000"/>
              </a:solidFill>
              <a:latin typeface="Arial"/>
            </a:endParaRPr>
          </a:p>
        </p:txBody>
      </p:sp>
      <p:sp>
        <p:nvSpPr>
          <p:cNvPr id="165" name="Google Shape;286;p 2"/>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66" name="Google Shape;287;p 2"/>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VENTAJAS DE CURSOR AI FRENTE A OTRAS SOLUCIONES</a:t>
            </a:r>
            <a:endParaRPr b="0" lang="es-ES" sz="2000" spc="-1" strike="noStrike">
              <a:solidFill>
                <a:srgbClr val="000000"/>
              </a:solidFill>
              <a:latin typeface="Arial"/>
            </a:endParaRPr>
          </a:p>
        </p:txBody>
      </p:sp>
      <p:sp>
        <p:nvSpPr>
          <p:cNvPr id="167" name="Google Shape;288;p 2"/>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Comparativa</a:t>
            </a:r>
            <a:endParaRPr b="0" lang="es-ES" sz="1600" spc="-1" strike="noStrike">
              <a:solidFill>
                <a:srgbClr val="000000"/>
              </a:solidFill>
              <a:latin typeface="Arial"/>
            </a:endParaRPr>
          </a:p>
        </p:txBody>
      </p:sp>
      <p:sp>
        <p:nvSpPr>
          <p:cNvPr id="168" name="Google Shape;289;p 2"/>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04</a:t>
            </a:r>
            <a:endParaRPr b="0" lang="es-ES" sz="5000" spc="-1" strike="noStrike">
              <a:solidFill>
                <a:srgbClr val="000000"/>
              </a:solidFill>
              <a:latin typeface="Arial"/>
            </a:endParaRPr>
          </a:p>
        </p:txBody>
      </p:sp>
      <p:cxnSp>
        <p:nvCxnSpPr>
          <p:cNvPr id="169" name="Google Shape;290;p 2"/>
          <p:cNvCxnSpPr/>
          <p:nvPr/>
        </p:nvCxnSpPr>
        <p:spPr>
          <a:xfrm flipV="1">
            <a:off x="1358640" y="618840"/>
            <a:ext cx="9720" cy="685800"/>
          </a:xfrm>
          <a:prstGeom prst="straightConnector1">
            <a:avLst/>
          </a:prstGeom>
          <a:ln w="19080">
            <a:solidFill>
              <a:srgbClr val="179ad7"/>
            </a:solidFill>
            <a:miter/>
          </a:ln>
        </p:spPr>
      </p:cxnSp>
      <p:sp>
        <p:nvSpPr>
          <p:cNvPr id="170" name="Google Shape;294;p 2"/>
          <p:cNvSpPr/>
          <p:nvPr/>
        </p:nvSpPr>
        <p:spPr>
          <a:xfrm>
            <a:off x="6300000" y="3006000"/>
            <a:ext cx="197784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PERSONALIZABLE</a:t>
            </a:r>
            <a:endParaRPr b="0" lang="es-ES" sz="1600" spc="-1" strike="noStrike">
              <a:solidFill>
                <a:srgbClr val="000000"/>
              </a:solidFill>
              <a:latin typeface="Arial"/>
            </a:endParaRPr>
          </a:p>
        </p:txBody>
      </p:sp>
      <p:sp>
        <p:nvSpPr>
          <p:cNvPr id="171" name="Google Shape;295;p 2"/>
          <p:cNvSpPr/>
          <p:nvPr/>
        </p:nvSpPr>
        <p:spPr>
          <a:xfrm>
            <a:off x="8925480" y="2997360"/>
            <a:ext cx="159624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USABILIDAD</a:t>
            </a:r>
            <a:endParaRPr b="0" lang="es-ES" sz="1600" spc="-1" strike="noStrike">
              <a:solidFill>
                <a:srgbClr val="000000"/>
              </a:solidFill>
              <a:latin typeface="Arial"/>
            </a:endParaRPr>
          </a:p>
        </p:txBody>
      </p:sp>
      <p:sp>
        <p:nvSpPr>
          <p:cNvPr id="172" name="Google Shape;296;p 2"/>
          <p:cNvSpPr/>
          <p:nvPr/>
        </p:nvSpPr>
        <p:spPr>
          <a:xfrm>
            <a:off x="1440000" y="2997360"/>
            <a:ext cx="1647360" cy="19476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FAMILIARIDAD</a:t>
            </a:r>
            <a:endParaRPr b="0" lang="es-ES" sz="1600" spc="-1" strike="noStrike">
              <a:solidFill>
                <a:srgbClr val="000000"/>
              </a:solidFill>
              <a:latin typeface="Arial"/>
            </a:endParaRPr>
          </a:p>
        </p:txBody>
      </p:sp>
      <p:sp>
        <p:nvSpPr>
          <p:cNvPr id="173" name="Google Shape;298;p 2"/>
          <p:cNvSpPr/>
          <p:nvPr/>
        </p:nvSpPr>
        <p:spPr>
          <a:xfrm>
            <a:off x="8771040" y="3389400"/>
            <a:ext cx="1911600" cy="109728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Fácil de usar y con diferentes modelos de lenguaje</a:t>
            </a:r>
            <a:endParaRPr b="0" lang="es-ES" sz="1800" spc="-1" strike="noStrike">
              <a:solidFill>
                <a:srgbClr val="000000"/>
              </a:solidFill>
              <a:latin typeface="Arial"/>
            </a:endParaRPr>
          </a:p>
        </p:txBody>
      </p:sp>
      <p:sp>
        <p:nvSpPr>
          <p:cNvPr id="174" name="Google Shape;299;p 2"/>
          <p:cNvSpPr/>
          <p:nvPr/>
        </p:nvSpPr>
        <p:spPr>
          <a:xfrm rot="21594600">
            <a:off x="6347880" y="3390480"/>
            <a:ext cx="1929600" cy="164556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Se adapta a nuestras necesidades y a la configuración según nuestro perfil</a:t>
            </a:r>
            <a:endParaRPr b="0" lang="es-ES" sz="1800" spc="-1" strike="noStrike">
              <a:solidFill>
                <a:srgbClr val="000000"/>
              </a:solidFill>
              <a:latin typeface="Arial"/>
            </a:endParaRPr>
          </a:p>
        </p:txBody>
      </p:sp>
      <p:sp>
        <p:nvSpPr>
          <p:cNvPr id="175" name="Google Shape;300;p 2"/>
          <p:cNvSpPr/>
          <p:nvPr/>
        </p:nvSpPr>
        <p:spPr>
          <a:xfrm>
            <a:off x="3807360" y="3391920"/>
            <a:ext cx="1902600" cy="246852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s-ES" sz="1800" spc="-1" strike="noStrike">
                <a:solidFill>
                  <a:schemeClr val="dk1"/>
                </a:solidFill>
                <a:latin typeface="Tahoma"/>
                <a:ea typeface="Tahoma"/>
              </a:rPr>
              <a:t>Acceso a la  estructura del proyecto</a:t>
            </a:r>
            <a:endParaRPr b="0" lang="es-ES" sz="1800" spc="-1" strike="noStrike">
              <a:solidFill>
                <a:srgbClr val="000000"/>
              </a:solidFill>
              <a:latin typeface="Arial"/>
            </a:endParaRPr>
          </a:p>
          <a:p>
            <a:pPr algn="ctr" defTabSz="914400">
              <a:lnSpc>
                <a:spcPct val="100000"/>
              </a:lnSpc>
              <a:tabLst>
                <a:tab algn="l" pos="0"/>
              </a:tabLst>
            </a:pPr>
            <a:r>
              <a:rPr b="0" lang="es-ES" sz="1800" spc="-1" strike="noStrike">
                <a:solidFill>
                  <a:schemeClr val="dk1"/>
                </a:solidFill>
                <a:latin typeface="Tahoma"/>
                <a:ea typeface="Tahoma"/>
              </a:rPr>
              <a:t>(no más CTRL+C &amp; CTRL+V), capacidad de manejar archivos simultáneos</a:t>
            </a:r>
            <a:endParaRPr b="0" lang="es-ES" sz="1800" spc="-1" strike="noStrike">
              <a:solidFill>
                <a:srgbClr val="000000"/>
              </a:solidFill>
              <a:latin typeface="Arial"/>
            </a:endParaRPr>
          </a:p>
        </p:txBody>
      </p:sp>
      <p:pic>
        <p:nvPicPr>
          <p:cNvPr id="176" name="Google Shape;292;p 1" descr=""/>
          <p:cNvPicPr/>
          <p:nvPr/>
        </p:nvPicPr>
        <p:blipFill>
          <a:blip r:embed="rId2"/>
          <a:stretch/>
        </p:blipFill>
        <p:spPr>
          <a:xfrm>
            <a:off x="4500000" y="2340000"/>
            <a:ext cx="501840" cy="492840"/>
          </a:xfrm>
          <a:prstGeom prst="rect">
            <a:avLst/>
          </a:prstGeom>
          <a:ln w="0">
            <a:noFill/>
          </a:ln>
        </p:spPr>
      </p:pic>
      <p:pic>
        <p:nvPicPr>
          <p:cNvPr id="177" name="Google Shape;465;p 1" descr=""/>
          <p:cNvPicPr/>
          <p:nvPr/>
        </p:nvPicPr>
        <p:blipFill>
          <a:blip r:embed="rId3"/>
          <a:stretch/>
        </p:blipFill>
        <p:spPr>
          <a:xfrm flipH="1">
            <a:off x="7022160" y="2329200"/>
            <a:ext cx="451440" cy="512640"/>
          </a:xfrm>
          <a:prstGeom prst="rect">
            <a:avLst/>
          </a:prstGeom>
          <a:ln w="0">
            <a:noFill/>
          </a:ln>
        </p:spPr>
      </p:pic>
      <p:pic>
        <p:nvPicPr>
          <p:cNvPr id="178" name="Google Shape;491;p 1" descr=""/>
          <p:cNvPicPr/>
          <p:nvPr/>
        </p:nvPicPr>
        <p:blipFill>
          <a:blip r:embed="rId4"/>
          <a:stretch/>
        </p:blipFill>
        <p:spPr>
          <a:xfrm>
            <a:off x="9435600" y="2386800"/>
            <a:ext cx="498960" cy="491760"/>
          </a:xfrm>
          <a:prstGeom prst="rect">
            <a:avLst/>
          </a:prstGeom>
          <a:ln w="0">
            <a:noFill/>
          </a:ln>
        </p:spPr>
      </p:pic>
      <p:pic>
        <p:nvPicPr>
          <p:cNvPr id="179" name="Google Shape;449;p 1" descr=""/>
          <p:cNvPicPr/>
          <p:nvPr/>
        </p:nvPicPr>
        <p:blipFill>
          <a:blip r:embed="rId5"/>
          <a:stretch/>
        </p:blipFill>
        <p:spPr>
          <a:xfrm>
            <a:off x="1980000" y="2350800"/>
            <a:ext cx="466560" cy="4917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0" name="Google Shape;124;p 1"/>
          <p:cNvSpPr/>
          <p:nvPr/>
        </p:nvSpPr>
        <p:spPr>
          <a:xfrm>
            <a:off x="619920" y="4273560"/>
            <a:ext cx="286596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Precios de Cursor AI</a:t>
            </a:r>
            <a:endParaRPr b="0" lang="es-ES" sz="2500" spc="-1" strike="noStrike">
              <a:solidFill>
                <a:srgbClr val="000000"/>
              </a:solidFill>
              <a:latin typeface="Arial"/>
            </a:endParaRPr>
          </a:p>
        </p:txBody>
      </p:sp>
      <p:sp>
        <p:nvSpPr>
          <p:cNvPr id="181" name="Google Shape;125;p 3"/>
          <p:cNvSpPr/>
          <p:nvPr/>
        </p:nvSpPr>
        <p:spPr>
          <a:xfrm>
            <a:off x="618120" y="3082320"/>
            <a:ext cx="114048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05</a:t>
            </a:r>
            <a:endParaRPr b="0" lang="es-ES" sz="6000" spc="-1" strike="noStrike">
              <a:solidFill>
                <a:srgbClr val="000000"/>
              </a:solidFill>
              <a:latin typeface="Arial"/>
            </a:endParaRPr>
          </a:p>
        </p:txBody>
      </p:sp>
      <p:cxnSp>
        <p:nvCxnSpPr>
          <p:cNvPr id="182" name="Google Shape;126;p 3"/>
          <p:cNvCxnSpPr/>
          <p:nvPr/>
        </p:nvCxnSpPr>
        <p:spPr>
          <a:xfrm flipV="1">
            <a:off x="651960" y="3987720"/>
            <a:ext cx="871200" cy="234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3" name="Google Shape;330;p 1"/>
          <p:cNvSpPr/>
          <p:nvPr/>
        </p:nvSpPr>
        <p:spPr>
          <a:xfrm>
            <a:off x="1132920" y="1869120"/>
            <a:ext cx="3003840" cy="3761280"/>
          </a:xfrm>
          <a:prstGeom prst="flowChartAlternateProcess">
            <a:avLst/>
          </a:prstGeom>
          <a:solidFill>
            <a:srgbClr val="ecbe34"/>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84" name="Google Shape;331;p 2"/>
          <p:cNvSpPr/>
          <p:nvPr/>
        </p:nvSpPr>
        <p:spPr>
          <a:xfrm>
            <a:off x="1363320" y="2188800"/>
            <a:ext cx="244152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363e61"/>
                </a:solidFill>
                <a:latin typeface="Century Gothic"/>
                <a:ea typeface="Century Gothic"/>
              </a:rPr>
              <a:t>Hobby - Free</a:t>
            </a:r>
            <a:endParaRPr b="0" lang="es-ES" sz="2400" spc="-1" strike="noStrike">
              <a:solidFill>
                <a:srgbClr val="000000"/>
              </a:solidFill>
              <a:latin typeface="Arial"/>
            </a:endParaRPr>
          </a:p>
        </p:txBody>
      </p:sp>
      <p:sp>
        <p:nvSpPr>
          <p:cNvPr id="185" name="Google Shape;332;p 2"/>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86" name="Google Shape;333;p 2"/>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PRECIOS DE CURSOR AI</a:t>
            </a:r>
            <a:endParaRPr b="0" lang="es-ES" sz="2000" spc="-1" strike="noStrike">
              <a:solidFill>
                <a:srgbClr val="000000"/>
              </a:solidFill>
              <a:latin typeface="Arial"/>
            </a:endParaRPr>
          </a:p>
        </p:txBody>
      </p:sp>
      <p:sp>
        <p:nvSpPr>
          <p:cNvPr id="187" name="Google Shape;334;p 2"/>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Planes Individuales</a:t>
            </a:r>
            <a:endParaRPr b="0" lang="es-ES" sz="1600" spc="-1" strike="noStrike">
              <a:solidFill>
                <a:srgbClr val="000000"/>
              </a:solidFill>
              <a:latin typeface="Arial"/>
            </a:endParaRPr>
          </a:p>
        </p:txBody>
      </p:sp>
      <p:sp>
        <p:nvSpPr>
          <p:cNvPr id="188" name="Google Shape;335;p 2"/>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05</a:t>
            </a:r>
            <a:endParaRPr b="0" lang="es-ES" sz="5000" spc="-1" strike="noStrike">
              <a:solidFill>
                <a:srgbClr val="000000"/>
              </a:solidFill>
              <a:latin typeface="Arial"/>
            </a:endParaRPr>
          </a:p>
        </p:txBody>
      </p:sp>
      <p:cxnSp>
        <p:nvCxnSpPr>
          <p:cNvPr id="189" name="Google Shape;336;p 2"/>
          <p:cNvCxnSpPr/>
          <p:nvPr/>
        </p:nvCxnSpPr>
        <p:spPr>
          <a:xfrm flipV="1">
            <a:off x="1358640" y="618840"/>
            <a:ext cx="9720" cy="685800"/>
          </a:xfrm>
          <a:prstGeom prst="straightConnector1">
            <a:avLst/>
          </a:prstGeom>
          <a:ln w="19080">
            <a:solidFill>
              <a:srgbClr val="179ad7"/>
            </a:solidFill>
            <a:miter/>
          </a:ln>
        </p:spPr>
      </p:cxnSp>
      <p:cxnSp>
        <p:nvCxnSpPr>
          <p:cNvPr id="190" name="Google Shape;337;p 2"/>
          <p:cNvCxnSpPr/>
          <p:nvPr/>
        </p:nvCxnSpPr>
        <p:spPr>
          <a:xfrm>
            <a:off x="1361520" y="3121200"/>
            <a:ext cx="2518560" cy="12240"/>
          </a:xfrm>
          <a:prstGeom prst="straightConnector1">
            <a:avLst/>
          </a:prstGeom>
          <a:ln w="19080">
            <a:solidFill>
              <a:srgbClr val="ffffff"/>
            </a:solidFill>
            <a:miter/>
          </a:ln>
        </p:spPr>
      </p:cxnSp>
      <p:sp>
        <p:nvSpPr>
          <p:cNvPr id="191" name="Google Shape;338;p 2"/>
          <p:cNvSpPr/>
          <p:nvPr/>
        </p:nvSpPr>
        <p:spPr>
          <a:xfrm>
            <a:off x="1464120" y="3322800"/>
            <a:ext cx="2347200" cy="128088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Prueba de versión pro de 2 semanas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Peticiones al agente limitadas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Autocompletado de tabulación limitado</a:t>
            </a:r>
            <a:endParaRPr b="0" lang="es-ES" sz="1400" spc="-1" strike="noStrike">
              <a:solidFill>
                <a:srgbClr val="000000"/>
              </a:solidFill>
              <a:latin typeface="Arial"/>
            </a:endParaRPr>
          </a:p>
        </p:txBody>
      </p:sp>
      <p:sp>
        <p:nvSpPr>
          <p:cNvPr id="192" name="Google Shape;339;p 2"/>
          <p:cNvSpPr/>
          <p:nvPr/>
        </p:nvSpPr>
        <p:spPr>
          <a:xfrm>
            <a:off x="4606560" y="1879200"/>
            <a:ext cx="3003840" cy="3761280"/>
          </a:xfrm>
          <a:prstGeom prst="flowChartAlternateProcess">
            <a:avLst/>
          </a:prstGeom>
          <a:solidFill>
            <a:srgbClr val="179ad7"/>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193" name="Google Shape;340;p 2"/>
          <p:cNvSpPr/>
          <p:nvPr/>
        </p:nvSpPr>
        <p:spPr>
          <a:xfrm>
            <a:off x="4836960" y="2198520"/>
            <a:ext cx="244152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363e61"/>
                </a:solidFill>
                <a:latin typeface="Century Gothic"/>
                <a:ea typeface="Century Gothic"/>
              </a:rPr>
              <a:t>Pro 20$ / mes</a:t>
            </a:r>
            <a:endParaRPr b="0" lang="es-ES" sz="2400" spc="-1" strike="noStrike">
              <a:solidFill>
                <a:srgbClr val="000000"/>
              </a:solidFill>
              <a:latin typeface="Arial"/>
            </a:endParaRPr>
          </a:p>
        </p:txBody>
      </p:sp>
      <p:cxnSp>
        <p:nvCxnSpPr>
          <p:cNvPr id="194" name="Google Shape;341;p 2"/>
          <p:cNvCxnSpPr/>
          <p:nvPr/>
        </p:nvCxnSpPr>
        <p:spPr>
          <a:xfrm>
            <a:off x="4835160" y="3130920"/>
            <a:ext cx="2518560" cy="12240"/>
          </a:xfrm>
          <a:prstGeom prst="straightConnector1">
            <a:avLst/>
          </a:prstGeom>
          <a:ln w="19080">
            <a:solidFill>
              <a:srgbClr val="ffffff"/>
            </a:solidFill>
            <a:miter/>
          </a:ln>
        </p:spPr>
      </p:cxnSp>
      <p:sp>
        <p:nvSpPr>
          <p:cNvPr id="195" name="Google Shape;342;p 2"/>
          <p:cNvSpPr/>
          <p:nvPr/>
        </p:nvSpPr>
        <p:spPr>
          <a:xfrm>
            <a:off x="4937760" y="3332520"/>
            <a:ext cx="2347200" cy="213480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Limites de agente extendidos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Autocompletado tabulación ilimitado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Acceso a agentes en segundo plano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Acceso a Bot de bugs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Acceso máximo a ventanas contextuales</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96" name="Google Shape;343;p 2"/>
          <p:cNvSpPr/>
          <p:nvPr/>
        </p:nvSpPr>
        <p:spPr>
          <a:xfrm>
            <a:off x="8060400" y="1859400"/>
            <a:ext cx="3003840" cy="3761280"/>
          </a:xfrm>
          <a:prstGeom prst="flowChartAlternateProcess">
            <a:avLst/>
          </a:prstGeom>
          <a:solidFill>
            <a:srgbClr val="363e61"/>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197" name="Google Shape;344;p 2"/>
          <p:cNvSpPr/>
          <p:nvPr/>
        </p:nvSpPr>
        <p:spPr>
          <a:xfrm>
            <a:off x="8290800" y="2178720"/>
            <a:ext cx="244152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ecbe34"/>
                </a:solidFill>
                <a:latin typeface="Century Gothic"/>
                <a:ea typeface="Century Gothic"/>
              </a:rPr>
              <a:t>Ultra 200$ / mes</a:t>
            </a:r>
            <a:endParaRPr b="0" lang="es-ES" sz="2400" spc="-1" strike="noStrike">
              <a:solidFill>
                <a:srgbClr val="000000"/>
              </a:solidFill>
              <a:latin typeface="Arial"/>
            </a:endParaRPr>
          </a:p>
        </p:txBody>
      </p:sp>
      <p:cxnSp>
        <p:nvCxnSpPr>
          <p:cNvPr id="198" name="Google Shape;345;p 2"/>
          <p:cNvCxnSpPr/>
          <p:nvPr/>
        </p:nvCxnSpPr>
        <p:spPr>
          <a:xfrm>
            <a:off x="8288640" y="3111120"/>
            <a:ext cx="2518920" cy="12240"/>
          </a:xfrm>
          <a:prstGeom prst="straightConnector1">
            <a:avLst/>
          </a:prstGeom>
          <a:ln w="19080">
            <a:solidFill>
              <a:srgbClr val="ffffff"/>
            </a:solidFill>
            <a:miter/>
          </a:ln>
        </p:spPr>
      </p:cxnSp>
      <p:sp>
        <p:nvSpPr>
          <p:cNvPr id="199" name="Google Shape;346;p 2"/>
          <p:cNvSpPr/>
          <p:nvPr/>
        </p:nvSpPr>
        <p:spPr>
          <a:xfrm>
            <a:off x="8391240" y="3312720"/>
            <a:ext cx="2347200" cy="149400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r>
              <a:rPr b="0" lang="es-ES" sz="1400" spc="-1" strike="noStrike">
                <a:solidFill>
                  <a:srgbClr val="ecbe34"/>
                </a:solidFill>
                <a:latin typeface="Tahoma"/>
                <a:ea typeface="Tahoma"/>
              </a:rPr>
              <a:t>Lo incluido en Pro más:</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20 veces más de uso en todos los modelos OpenAI, Claude y Gemini</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Acceso prioritario a nuevas funcionalidades</a:t>
            </a:r>
            <a:endParaRPr b="0" lang="es-E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0" name="Google Shape;330;p 1"/>
          <p:cNvSpPr/>
          <p:nvPr/>
        </p:nvSpPr>
        <p:spPr>
          <a:xfrm>
            <a:off x="2800440" y="1869120"/>
            <a:ext cx="3003840" cy="3761280"/>
          </a:xfrm>
          <a:prstGeom prst="flowChartAlternateProcess">
            <a:avLst/>
          </a:prstGeom>
          <a:solidFill>
            <a:srgbClr val="ecbe34"/>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201" name="Google Shape;331;p 2"/>
          <p:cNvSpPr/>
          <p:nvPr/>
        </p:nvSpPr>
        <p:spPr>
          <a:xfrm>
            <a:off x="3030840" y="2188800"/>
            <a:ext cx="244152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363e61"/>
                </a:solidFill>
                <a:latin typeface="Century Gothic"/>
                <a:ea typeface="Century Gothic"/>
              </a:rPr>
              <a:t>Equipos – 40$ / usuario / mes</a:t>
            </a:r>
            <a:endParaRPr b="0" lang="es-ES" sz="2400" spc="-1" strike="noStrike">
              <a:solidFill>
                <a:srgbClr val="000000"/>
              </a:solidFill>
              <a:latin typeface="Arial"/>
            </a:endParaRPr>
          </a:p>
        </p:txBody>
      </p:sp>
      <p:sp>
        <p:nvSpPr>
          <p:cNvPr id="202" name="Google Shape;332;p 2"/>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03" name="Google Shape;333;p 2"/>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PRECIOS DE CURSOR AI</a:t>
            </a:r>
            <a:endParaRPr b="0" lang="es-ES" sz="2000" spc="-1" strike="noStrike">
              <a:solidFill>
                <a:srgbClr val="000000"/>
              </a:solidFill>
              <a:latin typeface="Arial"/>
            </a:endParaRPr>
          </a:p>
        </p:txBody>
      </p:sp>
      <p:sp>
        <p:nvSpPr>
          <p:cNvPr id="204" name="Google Shape;334;p 2"/>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Planes de equipo</a:t>
            </a:r>
            <a:endParaRPr b="0" lang="es-ES" sz="1600" spc="-1" strike="noStrike">
              <a:solidFill>
                <a:srgbClr val="000000"/>
              </a:solidFill>
              <a:latin typeface="Arial"/>
            </a:endParaRPr>
          </a:p>
        </p:txBody>
      </p:sp>
      <p:sp>
        <p:nvSpPr>
          <p:cNvPr id="205" name="Google Shape;335;p 2"/>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05</a:t>
            </a:r>
            <a:endParaRPr b="0" lang="es-ES" sz="5000" spc="-1" strike="noStrike">
              <a:solidFill>
                <a:srgbClr val="000000"/>
              </a:solidFill>
              <a:latin typeface="Arial"/>
            </a:endParaRPr>
          </a:p>
        </p:txBody>
      </p:sp>
      <p:cxnSp>
        <p:nvCxnSpPr>
          <p:cNvPr id="206" name="Google Shape;336;p 2"/>
          <p:cNvCxnSpPr/>
          <p:nvPr/>
        </p:nvCxnSpPr>
        <p:spPr>
          <a:xfrm flipV="1">
            <a:off x="1358640" y="618840"/>
            <a:ext cx="9720" cy="685800"/>
          </a:xfrm>
          <a:prstGeom prst="straightConnector1">
            <a:avLst/>
          </a:prstGeom>
          <a:ln w="19080">
            <a:solidFill>
              <a:srgbClr val="179ad7"/>
            </a:solidFill>
            <a:miter/>
          </a:ln>
        </p:spPr>
      </p:cxnSp>
      <p:cxnSp>
        <p:nvCxnSpPr>
          <p:cNvPr id="207" name="Google Shape;337;p 2"/>
          <p:cNvCxnSpPr/>
          <p:nvPr/>
        </p:nvCxnSpPr>
        <p:spPr>
          <a:xfrm>
            <a:off x="3028680" y="3121200"/>
            <a:ext cx="2518560" cy="12240"/>
          </a:xfrm>
          <a:prstGeom prst="straightConnector1">
            <a:avLst/>
          </a:prstGeom>
          <a:ln w="19080">
            <a:solidFill>
              <a:srgbClr val="ffffff"/>
            </a:solidFill>
            <a:miter/>
          </a:ln>
        </p:spPr>
      </p:cxnSp>
      <p:sp>
        <p:nvSpPr>
          <p:cNvPr id="208" name="Google Shape;338;p 2"/>
          <p:cNvSpPr/>
          <p:nvPr/>
        </p:nvSpPr>
        <p:spPr>
          <a:xfrm>
            <a:off x="3131640" y="3322800"/>
            <a:ext cx="2448000" cy="213480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r>
              <a:rPr b="0" lang="es-ES" sz="1400" spc="-1" strike="noStrike">
                <a:solidFill>
                  <a:srgbClr val="363e61"/>
                </a:solidFill>
                <a:latin typeface="Tahoma"/>
                <a:ea typeface="Tahoma"/>
              </a:rPr>
              <a:t>Todo lo de Pro, más:</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Refuerzo de la privacidad a nivel de equipo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Panel de administración con estadísticas de uso</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Facturación de equipo centralizada</a:t>
            </a:r>
            <a:endParaRPr b="0" lang="es-ES" sz="1400" spc="-1" strike="noStrike">
              <a:solidFill>
                <a:srgbClr val="000000"/>
              </a:solidFill>
              <a:latin typeface="Arial"/>
            </a:endParaRPr>
          </a:p>
          <a:p>
            <a:pPr marL="285840" indent="-285840" defTabSz="914400">
              <a:lnSpc>
                <a:spcPct val="100000"/>
              </a:lnSpc>
              <a:buClr>
                <a:srgbClr val="363e61"/>
              </a:buClr>
              <a:buFont typeface="Arial"/>
              <a:buChar char="•"/>
              <a:tabLst>
                <a:tab algn="l" pos="0"/>
              </a:tabLst>
            </a:pPr>
            <a:r>
              <a:rPr b="0" lang="es-ES" sz="1400" spc="-1" strike="noStrike">
                <a:solidFill>
                  <a:srgbClr val="363e61"/>
                </a:solidFill>
                <a:latin typeface="Tahoma"/>
                <a:ea typeface="Tahoma"/>
              </a:rPr>
              <a:t>Inició de sesión único (SSO) con SMAL/OIDC</a:t>
            </a:r>
            <a:endParaRPr b="0" lang="es-ES" sz="1400" spc="-1" strike="noStrike">
              <a:solidFill>
                <a:srgbClr val="000000"/>
              </a:solidFill>
              <a:latin typeface="Arial"/>
            </a:endParaRPr>
          </a:p>
        </p:txBody>
      </p:sp>
      <p:sp>
        <p:nvSpPr>
          <p:cNvPr id="209" name="Google Shape;343;p 2"/>
          <p:cNvSpPr/>
          <p:nvPr/>
        </p:nvSpPr>
        <p:spPr>
          <a:xfrm>
            <a:off x="6222600" y="1859400"/>
            <a:ext cx="3003840" cy="3761280"/>
          </a:xfrm>
          <a:prstGeom prst="flowChartAlternateProcess">
            <a:avLst/>
          </a:prstGeom>
          <a:solidFill>
            <a:srgbClr val="363e61"/>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ffffff"/>
              </a:solidFill>
              <a:latin typeface="Arial"/>
              <a:ea typeface="DejaVu Sans"/>
            </a:endParaRPr>
          </a:p>
        </p:txBody>
      </p:sp>
      <p:sp>
        <p:nvSpPr>
          <p:cNvPr id="210" name="Google Shape;344;p 2"/>
          <p:cNvSpPr/>
          <p:nvPr/>
        </p:nvSpPr>
        <p:spPr>
          <a:xfrm>
            <a:off x="6453000" y="2178720"/>
            <a:ext cx="244152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400" spc="-1" strike="noStrike">
                <a:solidFill>
                  <a:srgbClr val="ecbe34"/>
                </a:solidFill>
                <a:latin typeface="Century Gothic"/>
                <a:ea typeface="Century Gothic"/>
              </a:rPr>
              <a:t>Empresarial - Personalizado</a:t>
            </a:r>
            <a:endParaRPr b="0" lang="es-ES" sz="2400" spc="-1" strike="noStrike">
              <a:solidFill>
                <a:srgbClr val="000000"/>
              </a:solidFill>
              <a:latin typeface="Arial"/>
            </a:endParaRPr>
          </a:p>
        </p:txBody>
      </p:sp>
      <p:cxnSp>
        <p:nvCxnSpPr>
          <p:cNvPr id="211" name="Google Shape;345;p 2"/>
          <p:cNvCxnSpPr/>
          <p:nvPr/>
        </p:nvCxnSpPr>
        <p:spPr>
          <a:xfrm>
            <a:off x="6450840" y="3111120"/>
            <a:ext cx="2518920" cy="12240"/>
          </a:xfrm>
          <a:prstGeom prst="straightConnector1">
            <a:avLst/>
          </a:prstGeom>
          <a:ln w="19080">
            <a:solidFill>
              <a:srgbClr val="ffffff"/>
            </a:solidFill>
            <a:miter/>
          </a:ln>
        </p:spPr>
      </p:cxnSp>
      <p:sp>
        <p:nvSpPr>
          <p:cNvPr id="212" name="Google Shape;346;p 2"/>
          <p:cNvSpPr/>
          <p:nvPr/>
        </p:nvSpPr>
        <p:spPr>
          <a:xfrm>
            <a:off x="6553440" y="3312720"/>
            <a:ext cx="2347200" cy="192132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r>
              <a:rPr b="0" lang="es-ES" sz="1400" spc="-1" strike="noStrike">
                <a:solidFill>
                  <a:srgbClr val="ecbe34"/>
                </a:solidFill>
                <a:latin typeface="Tahoma"/>
                <a:ea typeface="Tahoma"/>
              </a:rPr>
              <a:t>Todo lo de Teams más:</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Mayor uso incluido</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Gestión de usuarios mediante SCIM</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Funciones de control de acceso</a:t>
            </a:r>
            <a:endParaRPr b="0" lang="es-ES" sz="1400" spc="-1" strike="noStrike">
              <a:solidFill>
                <a:srgbClr val="000000"/>
              </a:solidFill>
              <a:latin typeface="Arial"/>
            </a:endParaRPr>
          </a:p>
          <a:p>
            <a:pPr marL="285840" indent="-285840" defTabSz="914400">
              <a:lnSpc>
                <a:spcPct val="100000"/>
              </a:lnSpc>
              <a:buClr>
                <a:srgbClr val="ecbe34"/>
              </a:buClr>
              <a:buFont typeface="Arial"/>
              <a:buChar char="•"/>
              <a:tabLst>
                <a:tab algn="l" pos="0"/>
              </a:tabLst>
            </a:pPr>
            <a:r>
              <a:rPr b="0" lang="es-ES" sz="1400" spc="-1" strike="noStrike">
                <a:solidFill>
                  <a:srgbClr val="ecbe34"/>
                </a:solidFill>
                <a:latin typeface="Tahoma"/>
                <a:ea typeface="Tahoma"/>
              </a:rPr>
              <a:t>Soporte prioritario y gestión de cuenta personalizada</a:t>
            </a:r>
            <a:endParaRPr b="0" lang="es-E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3" name="Google Shape;132;p16"/>
          <p:cNvSpPr/>
          <p:nvPr/>
        </p:nvSpPr>
        <p:spPr>
          <a:xfrm>
            <a:off x="619920" y="4273560"/>
            <a:ext cx="286596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Instalación de cursor AI</a:t>
            </a:r>
            <a:endParaRPr b="0" lang="es-ES" sz="2500" spc="-1" strike="noStrike">
              <a:solidFill>
                <a:srgbClr val="000000"/>
              </a:solidFill>
              <a:latin typeface="Arial"/>
            </a:endParaRPr>
          </a:p>
        </p:txBody>
      </p:sp>
      <p:sp>
        <p:nvSpPr>
          <p:cNvPr id="214" name="Google Shape;133;p16"/>
          <p:cNvSpPr/>
          <p:nvPr/>
        </p:nvSpPr>
        <p:spPr>
          <a:xfrm>
            <a:off x="618120" y="3082320"/>
            <a:ext cx="114048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06</a:t>
            </a:r>
            <a:endParaRPr b="0" lang="es-ES" sz="6000" spc="-1" strike="noStrike">
              <a:solidFill>
                <a:srgbClr val="000000"/>
              </a:solidFill>
              <a:latin typeface="Arial"/>
            </a:endParaRPr>
          </a:p>
        </p:txBody>
      </p:sp>
      <p:cxnSp>
        <p:nvCxnSpPr>
          <p:cNvPr id="215" name="Google Shape;134;p16"/>
          <p:cNvCxnSpPr/>
          <p:nvPr/>
        </p:nvCxnSpPr>
        <p:spPr>
          <a:xfrm flipV="1">
            <a:off x="651960" y="3987720"/>
            <a:ext cx="871200" cy="234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Google Shape;201;p 4"/>
          <p:cNvSpPr/>
          <p:nvPr/>
        </p:nvSpPr>
        <p:spPr>
          <a:xfrm>
            <a:off x="929160" y="1712160"/>
            <a:ext cx="5476320" cy="3653640"/>
          </a:xfrm>
          <a:prstGeom prst="rect">
            <a:avLst/>
          </a:prstGeom>
          <a:noFill/>
          <a:ln w="0">
            <a:noFill/>
          </a:ln>
        </p:spPr>
        <p:style>
          <a:lnRef idx="0"/>
          <a:fillRef idx="0"/>
          <a:effectRef idx="0"/>
          <a:fontRef idx="minor"/>
        </p:style>
        <p:txBody>
          <a:bodyPr lIns="0" rIns="90000" tIns="0" bIns="0" anchor="t">
            <a:spAutoFit/>
          </a:bodyPr>
          <a:p>
            <a:pPr marL="343080" indent="-343080" defTabSz="914400">
              <a:lnSpc>
                <a:spcPct val="150000"/>
              </a:lnSpc>
              <a:buClr>
                <a:srgbClr val="000000"/>
              </a:buClr>
              <a:buFont typeface="Arial"/>
              <a:buAutoNum type="arabicPeriod"/>
              <a:tabLst>
                <a:tab algn="l" pos="0"/>
              </a:tabLst>
            </a:pPr>
            <a:r>
              <a:rPr b="0" lang="es-ES" sz="1600" spc="-1" strike="noStrike">
                <a:solidFill>
                  <a:schemeClr val="dk1"/>
                </a:solidFill>
                <a:latin typeface="Tahoma"/>
                <a:ea typeface="Tahoma"/>
              </a:rPr>
              <a:t>Registro en Cursor AI con la opción deseada</a:t>
            </a:r>
            <a:endParaRPr b="0" lang="es-ES" sz="1600" spc="-1" strike="noStrike">
              <a:solidFill>
                <a:srgbClr val="000000"/>
              </a:solidFill>
              <a:latin typeface="Tahoma"/>
            </a:endParaRPr>
          </a:p>
          <a:p>
            <a:pPr marL="343080" indent="-343080" defTabSz="914400">
              <a:lnSpc>
                <a:spcPct val="150000"/>
              </a:lnSpc>
              <a:buClr>
                <a:srgbClr val="000000"/>
              </a:buClr>
              <a:buFont typeface="Arial"/>
              <a:buAutoNum type="arabicPeriod"/>
              <a:tabLst>
                <a:tab algn="l" pos="0"/>
              </a:tabLst>
            </a:pPr>
            <a:r>
              <a:rPr b="0" lang="es-ES" sz="1600" spc="-1" strike="noStrike">
                <a:solidFill>
                  <a:schemeClr val="dk1"/>
                </a:solidFill>
                <a:latin typeface="Tahoma"/>
                <a:ea typeface="Tahoma"/>
              </a:rPr>
              <a:t>Ir a la sección de descargas de cursor AI, seleccionar la versión de sistema operativo acorde a nuestro equipo</a:t>
            </a:r>
            <a:endParaRPr b="0" lang="es-ES" sz="1600" spc="-1" strike="noStrike">
              <a:solidFill>
                <a:srgbClr val="000000"/>
              </a:solidFill>
              <a:latin typeface="Tahoma"/>
            </a:endParaRPr>
          </a:p>
          <a:p>
            <a:pPr marL="343080" indent="-343080" defTabSz="914400">
              <a:lnSpc>
                <a:spcPct val="150000"/>
              </a:lnSpc>
              <a:buClr>
                <a:srgbClr val="000000"/>
              </a:buClr>
              <a:buFont typeface="Arial"/>
              <a:buAutoNum type="arabicPeriod"/>
              <a:tabLst>
                <a:tab algn="l" pos="0"/>
              </a:tabLst>
            </a:pPr>
            <a:r>
              <a:rPr b="0" lang="es-ES" sz="1600" spc="-1" strike="noStrike">
                <a:solidFill>
                  <a:srgbClr val="000000"/>
                </a:solidFill>
                <a:latin typeface="Tahoma"/>
                <a:ea typeface="DejaVu Sans"/>
              </a:rPr>
              <a:t>Cerciorarnos que dispone de los permisos adecuados y las dependencias necesarias (en Linux “libfuse”)</a:t>
            </a:r>
            <a:endParaRPr b="0" lang="es-ES" sz="1600" spc="-1" strike="noStrike">
              <a:solidFill>
                <a:srgbClr val="000000"/>
              </a:solidFill>
              <a:latin typeface="Tahoma"/>
            </a:endParaRPr>
          </a:p>
          <a:p>
            <a:pPr marL="343080" indent="-343080" defTabSz="914400">
              <a:lnSpc>
                <a:spcPct val="150000"/>
              </a:lnSpc>
              <a:buClr>
                <a:srgbClr val="000000"/>
              </a:buClr>
              <a:buFont typeface="Arial"/>
              <a:buAutoNum type="arabicPeriod"/>
              <a:tabLst>
                <a:tab algn="l" pos="0"/>
              </a:tabLst>
            </a:pPr>
            <a:r>
              <a:rPr b="0" lang="es-ES" sz="1600" spc="-1" strike="noStrike">
                <a:solidFill>
                  <a:srgbClr val="000000"/>
                </a:solidFill>
                <a:latin typeface="Tahoma"/>
                <a:ea typeface="DejaVu Sans"/>
              </a:rPr>
              <a:t>Ejecutar el archivo descargado .Appimage (Linux)</a:t>
            </a:r>
            <a:endParaRPr b="0" lang="es-ES" sz="1600" spc="-1" strike="noStrike">
              <a:solidFill>
                <a:srgbClr val="000000"/>
              </a:solidFill>
              <a:latin typeface="Tahoma"/>
            </a:endParaRPr>
          </a:p>
          <a:p>
            <a:pPr marL="343080" indent="-343080" defTabSz="914400">
              <a:lnSpc>
                <a:spcPct val="150000"/>
              </a:lnSpc>
              <a:buClr>
                <a:srgbClr val="000000"/>
              </a:buClr>
              <a:buFont typeface="Arial"/>
              <a:buAutoNum type="arabicPeriod"/>
              <a:tabLst>
                <a:tab algn="l" pos="0"/>
              </a:tabLst>
            </a:pPr>
            <a:r>
              <a:rPr b="0" lang="es-ES" sz="1600" spc="-1" strike="noStrike">
                <a:solidFill>
                  <a:srgbClr val="000000"/>
                </a:solidFill>
                <a:latin typeface="Tahoma"/>
                <a:ea typeface="DejaVu Sans"/>
              </a:rPr>
              <a:t>En caso de error de permisos en Linux, podemos ejecutarlo con el comando “</a:t>
            </a:r>
            <a:r>
              <a:rPr b="0" i="1" lang="es-ES" sz="1600" spc="-1" strike="noStrike">
                <a:solidFill>
                  <a:srgbClr val="000000"/>
                </a:solidFill>
                <a:latin typeface="Tahoma"/>
                <a:ea typeface="DejaVu Sans"/>
              </a:rPr>
              <a:t>--no-sandbox</a:t>
            </a:r>
            <a:r>
              <a:rPr b="0" lang="es-ES" sz="1600" spc="-1" strike="noStrike">
                <a:solidFill>
                  <a:srgbClr val="000000"/>
                </a:solidFill>
                <a:latin typeface="Tahoma"/>
                <a:ea typeface="DejaVu Sans"/>
              </a:rPr>
              <a:t>”</a:t>
            </a:r>
            <a:endParaRPr b="0" lang="es-ES" sz="1600" spc="-1" strike="noStrike">
              <a:solidFill>
                <a:srgbClr val="000000"/>
              </a:solidFill>
              <a:latin typeface="Tahoma"/>
            </a:endParaRPr>
          </a:p>
        </p:txBody>
      </p:sp>
      <p:sp>
        <p:nvSpPr>
          <p:cNvPr id="217" name="Google Shape;202;p 4"/>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18" name="Google Shape;203;p 4"/>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INSTALACIÓN DE CURSOR AI</a:t>
            </a:r>
            <a:endParaRPr b="0" lang="es-ES" sz="2000" spc="-1" strike="noStrike">
              <a:solidFill>
                <a:srgbClr val="000000"/>
              </a:solidFill>
              <a:latin typeface="Arial"/>
            </a:endParaRPr>
          </a:p>
        </p:txBody>
      </p:sp>
      <p:sp>
        <p:nvSpPr>
          <p:cNvPr id="219" name="Google Shape;204;p 4"/>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Pasos</a:t>
            </a:r>
            <a:endParaRPr b="0" lang="es-ES" sz="1600" spc="-1" strike="noStrike">
              <a:solidFill>
                <a:srgbClr val="000000"/>
              </a:solidFill>
              <a:latin typeface="Arial"/>
            </a:endParaRPr>
          </a:p>
        </p:txBody>
      </p:sp>
      <p:sp>
        <p:nvSpPr>
          <p:cNvPr id="220" name="Google Shape;205;p 4"/>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06</a:t>
            </a:r>
            <a:endParaRPr b="0" lang="es-ES" sz="5000" spc="-1" strike="noStrike">
              <a:solidFill>
                <a:srgbClr val="000000"/>
              </a:solidFill>
              <a:latin typeface="Arial"/>
            </a:endParaRPr>
          </a:p>
        </p:txBody>
      </p:sp>
      <p:cxnSp>
        <p:nvCxnSpPr>
          <p:cNvPr id="221" name="Google Shape;206;p 4"/>
          <p:cNvCxnSpPr/>
          <p:nvPr/>
        </p:nvCxnSpPr>
        <p:spPr>
          <a:xfrm flipV="1">
            <a:off x="1358640" y="618840"/>
            <a:ext cx="9720" cy="685800"/>
          </a:xfrm>
          <a:prstGeom prst="straightConnector1">
            <a:avLst/>
          </a:prstGeom>
          <a:ln w="19080">
            <a:solidFill>
              <a:srgbClr val="179ad7"/>
            </a:solidFill>
            <a:miter/>
          </a:ln>
        </p:spPr>
      </p:cxnSp>
      <p:sp>
        <p:nvSpPr>
          <p:cNvPr id="222" name="Rectángulo 142"/>
          <p:cNvSpPr/>
          <p:nvPr/>
        </p:nvSpPr>
        <p:spPr>
          <a:xfrm>
            <a:off x="1216440" y="5680800"/>
            <a:ext cx="5032800" cy="53280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https://cursor.com/downloads</a:t>
            </a:r>
            <a:endParaRPr b="0" lang="es-ES" sz="1600" spc="-1" strike="noStrike">
              <a:solidFill>
                <a:srgbClr val="000000"/>
              </a:solidFill>
              <a:latin typeface="Arial"/>
            </a:endParaRPr>
          </a:p>
        </p:txBody>
      </p:sp>
      <p:pic>
        <p:nvPicPr>
          <p:cNvPr id="223" name="Imagen 143" descr=""/>
          <p:cNvPicPr/>
          <p:nvPr/>
        </p:nvPicPr>
        <p:blipFill>
          <a:blip r:embed="rId1"/>
          <a:stretch/>
        </p:blipFill>
        <p:spPr>
          <a:xfrm>
            <a:off x="864000" y="5769360"/>
            <a:ext cx="351720" cy="355320"/>
          </a:xfrm>
          <a:prstGeom prst="rect">
            <a:avLst/>
          </a:prstGeom>
          <a:ln w="0">
            <a:noFill/>
          </a:ln>
        </p:spPr>
      </p:pic>
      <p:pic>
        <p:nvPicPr>
          <p:cNvPr id="224" name="Imagen 144" descr=""/>
          <p:cNvPicPr/>
          <p:nvPr/>
        </p:nvPicPr>
        <p:blipFill>
          <a:blip r:embed="rId2"/>
          <a:stretch/>
        </p:blipFill>
        <p:spPr>
          <a:xfrm>
            <a:off x="6643440" y="1713960"/>
            <a:ext cx="4855320" cy="27277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2" name="Google Shape;98;p14"/>
          <p:cNvSpPr/>
          <p:nvPr/>
        </p:nvSpPr>
        <p:spPr>
          <a:xfrm>
            <a:off x="4645080" y="574920"/>
            <a:ext cx="6597360" cy="546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3000" spc="-1" strike="noStrike">
                <a:solidFill>
                  <a:srgbClr val="363e61"/>
                </a:solidFill>
                <a:latin typeface="Century Gothic"/>
                <a:ea typeface="Century Gothic"/>
              </a:rPr>
              <a:t>CONTENIDOS</a:t>
            </a:r>
            <a:endParaRPr b="0" lang="es-ES" sz="3000" spc="-1" strike="noStrike">
              <a:solidFill>
                <a:srgbClr val="000000"/>
              </a:solidFill>
              <a:latin typeface="Arial"/>
            </a:endParaRPr>
          </a:p>
        </p:txBody>
      </p:sp>
      <p:sp>
        <p:nvSpPr>
          <p:cNvPr id="53" name="Google Shape;99;p14"/>
          <p:cNvSpPr/>
          <p:nvPr/>
        </p:nvSpPr>
        <p:spPr>
          <a:xfrm>
            <a:off x="5229360" y="1450800"/>
            <a:ext cx="56044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Presentación</a:t>
            </a:r>
            <a:endParaRPr b="0" lang="es-ES" sz="1800" spc="-1" strike="noStrike">
              <a:solidFill>
                <a:srgbClr val="000000"/>
              </a:solidFill>
              <a:latin typeface="Arial"/>
            </a:endParaRPr>
          </a:p>
        </p:txBody>
      </p:sp>
      <p:sp>
        <p:nvSpPr>
          <p:cNvPr id="54" name="Google Shape;100;p14"/>
          <p:cNvSpPr/>
          <p:nvPr/>
        </p:nvSpPr>
        <p:spPr>
          <a:xfrm>
            <a:off x="4708080" y="1428480"/>
            <a:ext cx="51012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01</a:t>
            </a:r>
            <a:endParaRPr b="0" lang="es-ES" sz="2000" spc="-1" strike="noStrike">
              <a:solidFill>
                <a:srgbClr val="000000"/>
              </a:solidFill>
              <a:latin typeface="Arial"/>
            </a:endParaRPr>
          </a:p>
        </p:txBody>
      </p:sp>
      <p:sp>
        <p:nvSpPr>
          <p:cNvPr id="55" name="Google Shape;101;p14"/>
          <p:cNvSpPr/>
          <p:nvPr/>
        </p:nvSpPr>
        <p:spPr>
          <a:xfrm>
            <a:off x="5229360" y="1922040"/>
            <a:ext cx="56044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¿Qué es Vibe Coding?</a:t>
            </a:r>
            <a:endParaRPr b="0" lang="es-ES" sz="1800" spc="-1" strike="noStrike">
              <a:solidFill>
                <a:srgbClr val="000000"/>
              </a:solidFill>
              <a:latin typeface="Arial"/>
            </a:endParaRPr>
          </a:p>
        </p:txBody>
      </p:sp>
      <p:sp>
        <p:nvSpPr>
          <p:cNvPr id="56" name="Google Shape;102;p14"/>
          <p:cNvSpPr/>
          <p:nvPr/>
        </p:nvSpPr>
        <p:spPr>
          <a:xfrm>
            <a:off x="4708080" y="1901520"/>
            <a:ext cx="51012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02</a:t>
            </a:r>
            <a:endParaRPr b="0" lang="es-ES" sz="2000" spc="-1" strike="noStrike">
              <a:solidFill>
                <a:srgbClr val="000000"/>
              </a:solidFill>
              <a:latin typeface="Arial"/>
            </a:endParaRPr>
          </a:p>
        </p:txBody>
      </p:sp>
      <p:sp>
        <p:nvSpPr>
          <p:cNvPr id="57" name="Google Shape;103;p14"/>
          <p:cNvSpPr/>
          <p:nvPr/>
        </p:nvSpPr>
        <p:spPr>
          <a:xfrm>
            <a:off x="5229360" y="2393640"/>
            <a:ext cx="56044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¿Qué es Cursor AI?</a:t>
            </a:r>
            <a:endParaRPr b="0" lang="es-ES" sz="1800" spc="-1" strike="noStrike">
              <a:solidFill>
                <a:srgbClr val="000000"/>
              </a:solidFill>
              <a:latin typeface="Arial"/>
            </a:endParaRPr>
          </a:p>
        </p:txBody>
      </p:sp>
      <p:sp>
        <p:nvSpPr>
          <p:cNvPr id="58" name="Google Shape;104;p14"/>
          <p:cNvSpPr/>
          <p:nvPr/>
        </p:nvSpPr>
        <p:spPr>
          <a:xfrm>
            <a:off x="4708080" y="2374560"/>
            <a:ext cx="51012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03</a:t>
            </a:r>
            <a:endParaRPr b="0" lang="es-ES" sz="2000" spc="-1" strike="noStrike">
              <a:solidFill>
                <a:srgbClr val="000000"/>
              </a:solidFill>
              <a:latin typeface="Arial"/>
            </a:endParaRPr>
          </a:p>
        </p:txBody>
      </p:sp>
      <p:sp>
        <p:nvSpPr>
          <p:cNvPr id="59" name="Google Shape;105;p14"/>
          <p:cNvSpPr/>
          <p:nvPr/>
        </p:nvSpPr>
        <p:spPr>
          <a:xfrm>
            <a:off x="5229360" y="2865240"/>
            <a:ext cx="56044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Ventajas de Cursor AI frente a otras soluciones</a:t>
            </a:r>
            <a:endParaRPr b="0" lang="es-ES" sz="1800" spc="-1" strike="noStrike">
              <a:solidFill>
                <a:srgbClr val="000000"/>
              </a:solidFill>
              <a:latin typeface="Arial"/>
            </a:endParaRPr>
          </a:p>
        </p:txBody>
      </p:sp>
      <p:sp>
        <p:nvSpPr>
          <p:cNvPr id="60" name="Google Shape;106;p14"/>
          <p:cNvSpPr/>
          <p:nvPr/>
        </p:nvSpPr>
        <p:spPr>
          <a:xfrm>
            <a:off x="4708080" y="2847600"/>
            <a:ext cx="51012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04</a:t>
            </a:r>
            <a:endParaRPr b="0" lang="es-ES" sz="2000" spc="-1" strike="noStrike">
              <a:solidFill>
                <a:srgbClr val="000000"/>
              </a:solidFill>
              <a:latin typeface="Arial"/>
            </a:endParaRPr>
          </a:p>
        </p:txBody>
      </p:sp>
      <p:sp>
        <p:nvSpPr>
          <p:cNvPr id="61" name="Google Shape;107;p14"/>
          <p:cNvSpPr/>
          <p:nvPr/>
        </p:nvSpPr>
        <p:spPr>
          <a:xfrm>
            <a:off x="5229360" y="3336480"/>
            <a:ext cx="56044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Precios de Cursor AI</a:t>
            </a:r>
            <a:endParaRPr b="0" lang="es-ES" sz="1800" spc="-1" strike="noStrike">
              <a:solidFill>
                <a:srgbClr val="000000"/>
              </a:solidFill>
              <a:latin typeface="Arial"/>
            </a:endParaRPr>
          </a:p>
        </p:txBody>
      </p:sp>
      <p:sp>
        <p:nvSpPr>
          <p:cNvPr id="62" name="Google Shape;108;p14"/>
          <p:cNvSpPr/>
          <p:nvPr/>
        </p:nvSpPr>
        <p:spPr>
          <a:xfrm>
            <a:off x="4708080" y="3320640"/>
            <a:ext cx="51012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05</a:t>
            </a:r>
            <a:endParaRPr b="0" lang="es-ES" sz="2000" spc="-1" strike="noStrike">
              <a:solidFill>
                <a:srgbClr val="000000"/>
              </a:solidFill>
              <a:latin typeface="Arial"/>
            </a:endParaRPr>
          </a:p>
        </p:txBody>
      </p:sp>
      <p:sp>
        <p:nvSpPr>
          <p:cNvPr id="63" name="Google Shape;109;p14"/>
          <p:cNvSpPr/>
          <p:nvPr/>
        </p:nvSpPr>
        <p:spPr>
          <a:xfrm>
            <a:off x="5229360" y="3808080"/>
            <a:ext cx="56044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Instalación de Cursor AI</a:t>
            </a:r>
            <a:endParaRPr b="0" lang="es-ES" sz="1800" spc="-1" strike="noStrike">
              <a:solidFill>
                <a:srgbClr val="000000"/>
              </a:solidFill>
              <a:latin typeface="Arial"/>
            </a:endParaRPr>
          </a:p>
        </p:txBody>
      </p:sp>
      <p:sp>
        <p:nvSpPr>
          <p:cNvPr id="64" name="Google Shape;110;p14"/>
          <p:cNvSpPr/>
          <p:nvPr/>
        </p:nvSpPr>
        <p:spPr>
          <a:xfrm>
            <a:off x="4708080" y="3793680"/>
            <a:ext cx="51012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06</a:t>
            </a:r>
            <a:endParaRPr b="0" lang="es-ES" sz="2000" spc="-1" strike="noStrike">
              <a:solidFill>
                <a:srgbClr val="000000"/>
              </a:solidFill>
              <a:latin typeface="Arial"/>
            </a:endParaRPr>
          </a:p>
        </p:txBody>
      </p:sp>
      <p:sp>
        <p:nvSpPr>
          <p:cNvPr id="65" name="Google Shape;111;p14"/>
          <p:cNvSpPr/>
          <p:nvPr/>
        </p:nvSpPr>
        <p:spPr>
          <a:xfrm>
            <a:off x="5229360" y="4279680"/>
            <a:ext cx="56044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Configuración de Cursor AI: modelos y reglas</a:t>
            </a:r>
            <a:endParaRPr b="0" lang="es-ES" sz="1800" spc="-1" strike="noStrike">
              <a:solidFill>
                <a:srgbClr val="000000"/>
              </a:solidFill>
              <a:latin typeface="Arial"/>
            </a:endParaRPr>
          </a:p>
        </p:txBody>
      </p:sp>
      <p:sp>
        <p:nvSpPr>
          <p:cNvPr id="66" name="Google Shape;112;p14"/>
          <p:cNvSpPr/>
          <p:nvPr/>
        </p:nvSpPr>
        <p:spPr>
          <a:xfrm>
            <a:off x="4708080" y="4266720"/>
            <a:ext cx="51012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07</a:t>
            </a:r>
            <a:endParaRPr b="0" lang="es-ES" sz="2000" spc="-1" strike="noStrike">
              <a:solidFill>
                <a:srgbClr val="000000"/>
              </a:solidFill>
              <a:latin typeface="Arial"/>
            </a:endParaRPr>
          </a:p>
        </p:txBody>
      </p:sp>
      <p:sp>
        <p:nvSpPr>
          <p:cNvPr id="67" name="Google Shape;113;p14"/>
          <p:cNvSpPr/>
          <p:nvPr/>
        </p:nvSpPr>
        <p:spPr>
          <a:xfrm>
            <a:off x="5229360" y="4750920"/>
            <a:ext cx="56044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Refactorizando código legacy</a:t>
            </a:r>
            <a:endParaRPr b="0" lang="es-ES" sz="1800" spc="-1" strike="noStrike">
              <a:solidFill>
                <a:srgbClr val="000000"/>
              </a:solidFill>
              <a:latin typeface="Arial"/>
            </a:endParaRPr>
          </a:p>
        </p:txBody>
      </p:sp>
      <p:sp>
        <p:nvSpPr>
          <p:cNvPr id="68" name="Google Shape;114;p14"/>
          <p:cNvSpPr/>
          <p:nvPr/>
        </p:nvSpPr>
        <p:spPr>
          <a:xfrm>
            <a:off x="4708080" y="4740120"/>
            <a:ext cx="51012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08</a:t>
            </a:r>
            <a:endParaRPr b="0" lang="es-ES" sz="2000" spc="-1" strike="noStrike">
              <a:solidFill>
                <a:srgbClr val="000000"/>
              </a:solidFill>
              <a:latin typeface="Arial"/>
            </a:endParaRPr>
          </a:p>
        </p:txBody>
      </p:sp>
      <p:sp>
        <p:nvSpPr>
          <p:cNvPr id="69" name="Google Shape;115;p14"/>
          <p:cNvSpPr/>
          <p:nvPr/>
        </p:nvSpPr>
        <p:spPr>
          <a:xfrm>
            <a:off x="5229360" y="5222520"/>
            <a:ext cx="56044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Conclusiones personales: luces y sombras</a:t>
            </a:r>
            <a:endParaRPr b="0" lang="es-ES" sz="1800" spc="-1" strike="noStrike">
              <a:solidFill>
                <a:srgbClr val="000000"/>
              </a:solidFill>
              <a:latin typeface="Arial"/>
            </a:endParaRPr>
          </a:p>
        </p:txBody>
      </p:sp>
      <p:sp>
        <p:nvSpPr>
          <p:cNvPr id="70" name="Google Shape;116;p14"/>
          <p:cNvSpPr/>
          <p:nvPr/>
        </p:nvSpPr>
        <p:spPr>
          <a:xfrm>
            <a:off x="4708080" y="5213160"/>
            <a:ext cx="51012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09</a:t>
            </a:r>
            <a:endParaRPr b="0" lang="es-ES" sz="2000" spc="-1" strike="noStrike">
              <a:solidFill>
                <a:srgbClr val="000000"/>
              </a:solidFill>
              <a:latin typeface="Arial"/>
            </a:endParaRPr>
          </a:p>
        </p:txBody>
      </p:sp>
      <p:sp>
        <p:nvSpPr>
          <p:cNvPr id="71" name="Google Shape;117;p14"/>
          <p:cNvSpPr/>
          <p:nvPr/>
        </p:nvSpPr>
        <p:spPr>
          <a:xfrm>
            <a:off x="5229360" y="5694120"/>
            <a:ext cx="56044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1800" spc="-1" strike="noStrike">
                <a:solidFill>
                  <a:srgbClr val="747474"/>
                </a:solidFill>
                <a:latin typeface="Century Gothic"/>
                <a:ea typeface="Century Gothic"/>
              </a:rPr>
              <a:t>Referencias</a:t>
            </a:r>
            <a:endParaRPr b="0" lang="es-ES" sz="1800" spc="-1" strike="noStrike">
              <a:solidFill>
                <a:srgbClr val="000000"/>
              </a:solidFill>
              <a:latin typeface="Arial"/>
            </a:endParaRPr>
          </a:p>
        </p:txBody>
      </p:sp>
      <p:sp>
        <p:nvSpPr>
          <p:cNvPr id="72" name="Google Shape;118;p14"/>
          <p:cNvSpPr/>
          <p:nvPr/>
        </p:nvSpPr>
        <p:spPr>
          <a:xfrm>
            <a:off x="4708080" y="5686200"/>
            <a:ext cx="510120" cy="39456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tabLst>
                <a:tab algn="l" pos="0"/>
              </a:tabLst>
            </a:pPr>
            <a:r>
              <a:rPr b="1" lang="es-ES" sz="2000" spc="-1" strike="noStrike">
                <a:solidFill>
                  <a:srgbClr val="363e61"/>
                </a:solidFill>
                <a:latin typeface="Century Gothic"/>
                <a:ea typeface="Century Gothic"/>
              </a:rPr>
              <a:t>10</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Google Shape;201;p 4"/>
          <p:cNvSpPr/>
          <p:nvPr/>
        </p:nvSpPr>
        <p:spPr>
          <a:xfrm>
            <a:off x="929160" y="1712160"/>
            <a:ext cx="5476320" cy="1826640"/>
          </a:xfrm>
          <a:prstGeom prst="rect">
            <a:avLst/>
          </a:prstGeom>
          <a:noFill/>
          <a:ln w="0">
            <a:noFill/>
          </a:ln>
        </p:spPr>
        <p:style>
          <a:lnRef idx="0"/>
          <a:fillRef idx="0"/>
          <a:effectRef idx="0"/>
          <a:fontRef idx="minor"/>
        </p:style>
        <p:txBody>
          <a:bodyPr lIns="0" rIns="90000" tIns="0" bIns="0" anchor="t">
            <a:spAutoFit/>
          </a:bodyPr>
          <a:p>
            <a:pPr marL="343080" indent="-343080" defTabSz="914400">
              <a:lnSpc>
                <a:spcPct val="150000"/>
              </a:lnSpc>
              <a:buClr>
                <a:srgbClr val="000000"/>
              </a:buClr>
              <a:buFont typeface="Arial"/>
              <a:buAutoNum type="arabicPeriod" startAt="6"/>
              <a:tabLst>
                <a:tab algn="l" pos="0"/>
              </a:tabLst>
            </a:pPr>
            <a:r>
              <a:rPr b="0" lang="es-ES" sz="1600" spc="-1" strike="noStrike">
                <a:solidFill>
                  <a:schemeClr val="dk1"/>
                </a:solidFill>
                <a:latin typeface="Tahoma"/>
                <a:ea typeface="Tahoma"/>
              </a:rPr>
              <a:t>Una vez arrancado, podemos utilizar el asistente para importar nuestra configuración de una versión existente de VSC.</a:t>
            </a:r>
            <a:endParaRPr b="0" lang="es-ES" sz="1600" spc="-1" strike="noStrike">
              <a:solidFill>
                <a:srgbClr val="000000"/>
              </a:solidFill>
              <a:latin typeface="Arial"/>
            </a:endParaRPr>
          </a:p>
          <a:p>
            <a:pPr marL="343080" indent="-343080" defTabSz="914400">
              <a:lnSpc>
                <a:spcPct val="150000"/>
              </a:lnSpc>
              <a:buClr>
                <a:srgbClr val="000000"/>
              </a:buClr>
              <a:buFont typeface="Arial"/>
              <a:buAutoNum type="arabicPeriod" startAt="6"/>
              <a:tabLst>
                <a:tab algn="l" pos="0"/>
              </a:tabLst>
            </a:pPr>
            <a:r>
              <a:rPr b="0" lang="es-ES" sz="1600" spc="-1" strike="noStrike">
                <a:solidFill>
                  <a:schemeClr val="dk1"/>
                </a:solidFill>
                <a:latin typeface="Tahoma"/>
                <a:ea typeface="Tahoma"/>
              </a:rPr>
              <a:t>Podemos iniciar sesión con las credenciales que obtuvimos al registrarnos en cursor.com</a:t>
            </a:r>
            <a:endParaRPr b="0" lang="es-ES" sz="1600" spc="-1" strike="noStrike">
              <a:solidFill>
                <a:srgbClr val="000000"/>
              </a:solidFill>
              <a:latin typeface="Arial"/>
            </a:endParaRPr>
          </a:p>
        </p:txBody>
      </p:sp>
      <p:sp>
        <p:nvSpPr>
          <p:cNvPr id="226" name="Google Shape;202;p 4"/>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27" name="Google Shape;203;p 4"/>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INSTALACIÓN DE CURSOR AI</a:t>
            </a:r>
            <a:endParaRPr b="0" lang="es-ES" sz="2000" spc="-1" strike="noStrike">
              <a:solidFill>
                <a:srgbClr val="000000"/>
              </a:solidFill>
              <a:latin typeface="Arial"/>
            </a:endParaRPr>
          </a:p>
        </p:txBody>
      </p:sp>
      <p:sp>
        <p:nvSpPr>
          <p:cNvPr id="228" name="Google Shape;204;p 4"/>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Pasos (II)</a:t>
            </a:r>
            <a:endParaRPr b="0" lang="es-ES" sz="1600" spc="-1" strike="noStrike">
              <a:solidFill>
                <a:srgbClr val="000000"/>
              </a:solidFill>
              <a:latin typeface="Arial"/>
            </a:endParaRPr>
          </a:p>
        </p:txBody>
      </p:sp>
      <p:sp>
        <p:nvSpPr>
          <p:cNvPr id="229" name="Google Shape;205;p 4"/>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06</a:t>
            </a:r>
            <a:endParaRPr b="0" lang="es-ES" sz="5000" spc="-1" strike="noStrike">
              <a:solidFill>
                <a:srgbClr val="000000"/>
              </a:solidFill>
              <a:latin typeface="Arial"/>
            </a:endParaRPr>
          </a:p>
        </p:txBody>
      </p:sp>
      <p:cxnSp>
        <p:nvCxnSpPr>
          <p:cNvPr id="230" name="Google Shape;206;p 4"/>
          <p:cNvCxnSpPr/>
          <p:nvPr/>
        </p:nvCxnSpPr>
        <p:spPr>
          <a:xfrm flipV="1">
            <a:off x="1358640" y="618840"/>
            <a:ext cx="9720" cy="685800"/>
          </a:xfrm>
          <a:prstGeom prst="straightConnector1">
            <a:avLst/>
          </a:prstGeom>
          <a:ln w="19080">
            <a:solidFill>
              <a:srgbClr val="179ad7"/>
            </a:solidFill>
            <a:miter/>
          </a:ln>
        </p:spPr>
      </p:cxnSp>
      <p:pic>
        <p:nvPicPr>
          <p:cNvPr id="231" name="Imagen 144" descr=""/>
          <p:cNvPicPr/>
          <p:nvPr/>
        </p:nvPicPr>
        <p:blipFill>
          <a:blip r:embed="rId1"/>
          <a:stretch/>
        </p:blipFill>
        <p:spPr>
          <a:xfrm>
            <a:off x="6643440" y="1713960"/>
            <a:ext cx="4855320" cy="2727720"/>
          </a:xfrm>
          <a:prstGeom prst="rect">
            <a:avLst/>
          </a:prstGeom>
          <a:ln w="0">
            <a:noFill/>
          </a:ln>
        </p:spPr>
      </p:pic>
      <p:sp>
        <p:nvSpPr>
          <p:cNvPr id="232" name="Rectángulo 1"/>
          <p:cNvSpPr/>
          <p:nvPr/>
        </p:nvSpPr>
        <p:spPr>
          <a:xfrm>
            <a:off x="1216800" y="5680800"/>
            <a:ext cx="5032800" cy="53280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https://cursor.com/downloads</a:t>
            </a:r>
            <a:endParaRPr b="0" lang="es-ES" sz="1600" spc="-1" strike="noStrike">
              <a:solidFill>
                <a:srgbClr val="000000"/>
              </a:solidFill>
              <a:latin typeface="Arial"/>
            </a:endParaRPr>
          </a:p>
        </p:txBody>
      </p:sp>
      <p:pic>
        <p:nvPicPr>
          <p:cNvPr id="233" name="Imagen 1" descr=""/>
          <p:cNvPicPr/>
          <p:nvPr/>
        </p:nvPicPr>
        <p:blipFill>
          <a:blip r:embed="rId2"/>
          <a:stretch/>
        </p:blipFill>
        <p:spPr>
          <a:xfrm>
            <a:off x="864360" y="5769360"/>
            <a:ext cx="351720" cy="3553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4" name="Google Shape;140;p17"/>
          <p:cNvSpPr/>
          <p:nvPr/>
        </p:nvSpPr>
        <p:spPr>
          <a:xfrm>
            <a:off x="619920" y="4273560"/>
            <a:ext cx="286596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Configurando Cursor AI</a:t>
            </a:r>
            <a:endParaRPr b="0" lang="es-ES" sz="2500" spc="-1" strike="noStrike">
              <a:solidFill>
                <a:srgbClr val="000000"/>
              </a:solidFill>
              <a:latin typeface="Arial"/>
            </a:endParaRPr>
          </a:p>
        </p:txBody>
      </p:sp>
      <p:sp>
        <p:nvSpPr>
          <p:cNvPr id="235" name="Google Shape;141;p17"/>
          <p:cNvSpPr/>
          <p:nvPr/>
        </p:nvSpPr>
        <p:spPr>
          <a:xfrm>
            <a:off x="618120" y="3082320"/>
            <a:ext cx="114048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07</a:t>
            </a:r>
            <a:endParaRPr b="0" lang="es-ES" sz="6000" spc="-1" strike="noStrike">
              <a:solidFill>
                <a:srgbClr val="000000"/>
              </a:solidFill>
              <a:latin typeface="Arial"/>
            </a:endParaRPr>
          </a:p>
        </p:txBody>
      </p:sp>
      <p:cxnSp>
        <p:nvCxnSpPr>
          <p:cNvPr id="236" name="Google Shape;142;p17"/>
          <p:cNvCxnSpPr/>
          <p:nvPr/>
        </p:nvCxnSpPr>
        <p:spPr>
          <a:xfrm flipV="1">
            <a:off x="651960" y="3987720"/>
            <a:ext cx="871200" cy="234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Google Shape;201;p23"/>
          <p:cNvSpPr/>
          <p:nvPr/>
        </p:nvSpPr>
        <p:spPr>
          <a:xfrm>
            <a:off x="929160" y="1712160"/>
            <a:ext cx="5476320" cy="297108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Para evitar sorpresas de sobrecostes no cubiertos con el plan elegido, es muy recomendable acceder una vez iniciada la sesión a </a:t>
            </a:r>
            <a:r>
              <a:rPr b="0" lang="es-ES" sz="1600" spc="-1" strike="noStrike" u="sng">
                <a:solidFill>
                  <a:schemeClr val="dk1"/>
                </a:solidFill>
                <a:uFillTx/>
                <a:latin typeface="Tahoma"/>
                <a:ea typeface="Tahoma"/>
                <a:hlinkClick r:id="rId1"/>
              </a:rPr>
              <a:t>https://www.cursor.com/dashboard?tab=settings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Una vez dentro, debemos elegir las opciones correctas para nuestro plan en Usage-Based Pricing Settings, declarando límites para evitar sobrecostes.</a:t>
            </a:r>
            <a:endParaRPr b="0" lang="es-ES" sz="1600" spc="-1" strike="noStrike">
              <a:solidFill>
                <a:srgbClr val="000000"/>
              </a:solidFill>
              <a:latin typeface="Arial"/>
            </a:endParaRPr>
          </a:p>
        </p:txBody>
      </p:sp>
      <p:sp>
        <p:nvSpPr>
          <p:cNvPr id="238" name="Google Shape;202;p23"/>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39" name="Google Shape;203;p23"/>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40" name="Google Shape;204;p23"/>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Limites de peticiones</a:t>
            </a:r>
            <a:endParaRPr b="0" lang="es-ES" sz="1600" spc="-1" strike="noStrike">
              <a:solidFill>
                <a:srgbClr val="000000"/>
              </a:solidFill>
              <a:latin typeface="Arial"/>
            </a:endParaRPr>
          </a:p>
        </p:txBody>
      </p:sp>
      <p:sp>
        <p:nvSpPr>
          <p:cNvPr id="241" name="Google Shape;205;p23"/>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42" name="Google Shape;206;p23"/>
          <p:cNvCxnSpPr/>
          <p:nvPr/>
        </p:nvCxnSpPr>
        <p:spPr>
          <a:xfrm flipV="1">
            <a:off x="1358640" y="618840"/>
            <a:ext cx="9720" cy="685800"/>
          </a:xfrm>
          <a:prstGeom prst="straightConnector1">
            <a:avLst/>
          </a:prstGeom>
          <a:ln w="19080">
            <a:solidFill>
              <a:srgbClr val="179ad7"/>
            </a:solidFill>
            <a:miter/>
          </a:ln>
        </p:spPr>
      </p:cxnSp>
      <p:pic>
        <p:nvPicPr>
          <p:cNvPr id="243" name="" descr=""/>
          <p:cNvPicPr/>
          <p:nvPr/>
        </p:nvPicPr>
        <p:blipFill>
          <a:blip r:embed="rId2"/>
          <a:stretch/>
        </p:blipFill>
        <p:spPr>
          <a:xfrm>
            <a:off x="6642000" y="1713600"/>
            <a:ext cx="4856400" cy="29304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Google Shape;200;p23"/>
          <p:cNvSpPr/>
          <p:nvPr/>
        </p:nvSpPr>
        <p:spPr>
          <a:xfrm>
            <a:off x="6643440" y="1713960"/>
            <a:ext cx="4856400" cy="401112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245" name="Google Shape;201;p23"/>
          <p:cNvSpPr/>
          <p:nvPr/>
        </p:nvSpPr>
        <p:spPr>
          <a:xfrm>
            <a:off x="929160" y="1712160"/>
            <a:ext cx="5476320" cy="32882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Una vez abierto Cursor AI, podemos acceder a “</a:t>
            </a:r>
            <a:r>
              <a:rPr b="0" i="1" lang="es-ES" sz="1600" spc="-1" strike="noStrike">
                <a:solidFill>
                  <a:schemeClr val="dk1"/>
                </a:solidFill>
                <a:latin typeface="Tahoma"/>
                <a:ea typeface="Tahoma"/>
              </a:rPr>
              <a:t>Archivo / Preferencias / Cursor Settings</a:t>
            </a:r>
            <a:r>
              <a:rPr b="0" lang="es-ES" sz="1600" spc="-1" strike="noStrike">
                <a:solidFill>
                  <a:schemeClr val="dk1"/>
                </a:solidFill>
                <a:latin typeface="Tahoma"/>
                <a:ea typeface="Tahoma"/>
              </a:rPr>
              <a:t>”</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En la pestaña “</a:t>
            </a:r>
            <a:r>
              <a:rPr b="0" i="1" lang="es-ES" sz="1600" spc="-1" strike="noStrike">
                <a:solidFill>
                  <a:schemeClr val="dk1"/>
                </a:solidFill>
                <a:latin typeface="Tahoma"/>
                <a:ea typeface="Tahoma"/>
              </a:rPr>
              <a:t>General</a:t>
            </a:r>
            <a:r>
              <a:rPr b="0" lang="es-ES" sz="1600" spc="-1" strike="noStrike">
                <a:solidFill>
                  <a:schemeClr val="dk1"/>
                </a:solidFill>
                <a:latin typeface="Tahoma"/>
                <a:ea typeface="Tahoma"/>
              </a:rPr>
              <a:t>”, podemos gestionar las credenciales y otras opciones globales.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En la pestaña “</a:t>
            </a:r>
            <a:r>
              <a:rPr b="0" i="1" lang="es-ES" sz="1600" spc="-1" strike="noStrike">
                <a:solidFill>
                  <a:schemeClr val="dk1"/>
                </a:solidFill>
                <a:latin typeface="Tahoma"/>
                <a:ea typeface="Tahoma"/>
              </a:rPr>
              <a:t>Rules and Memories</a:t>
            </a:r>
            <a:r>
              <a:rPr b="0" lang="es-ES" sz="1600" spc="-1" strike="noStrike">
                <a:solidFill>
                  <a:schemeClr val="dk1"/>
                </a:solidFill>
                <a:latin typeface="Tahoma"/>
                <a:ea typeface="Tahoma"/>
              </a:rPr>
              <a:t>” podemos gestionar nuestras reglas generales y las reglas específicas para el proyecto.</a:t>
            </a:r>
            <a:endParaRPr b="0" lang="es-ES" sz="1600" spc="-1" strike="noStrike">
              <a:solidFill>
                <a:srgbClr val="000000"/>
              </a:solidFill>
              <a:latin typeface="Arial"/>
            </a:endParaRPr>
          </a:p>
        </p:txBody>
      </p:sp>
      <p:sp>
        <p:nvSpPr>
          <p:cNvPr id="246" name="Google Shape;202;p23"/>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47" name="Google Shape;203;p23"/>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48" name="Google Shape;204;p23"/>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Acceso al panel de configuración</a:t>
            </a:r>
            <a:endParaRPr b="0" lang="es-ES" sz="1600" spc="-1" strike="noStrike">
              <a:solidFill>
                <a:srgbClr val="000000"/>
              </a:solidFill>
              <a:latin typeface="Arial"/>
            </a:endParaRPr>
          </a:p>
        </p:txBody>
      </p:sp>
      <p:sp>
        <p:nvSpPr>
          <p:cNvPr id="249" name="Google Shape;205;p23"/>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50" name="Google Shape;206;p23"/>
          <p:cNvCxnSpPr/>
          <p:nvPr/>
        </p:nvCxnSpPr>
        <p:spPr>
          <a:xfrm flipV="1">
            <a:off x="1358640" y="618840"/>
            <a:ext cx="9720" cy="685800"/>
          </a:xfrm>
          <a:prstGeom prst="straightConnector1">
            <a:avLst/>
          </a:prstGeom>
          <a:ln w="19080">
            <a:solidFill>
              <a:srgbClr val="179ad7"/>
            </a:solidFill>
            <a:miter/>
          </a:ln>
        </p:spPr>
      </p:cxnSp>
      <p:pic>
        <p:nvPicPr>
          <p:cNvPr id="251" name="" descr=""/>
          <p:cNvPicPr/>
          <p:nvPr/>
        </p:nvPicPr>
        <p:blipFill>
          <a:blip r:embed="rId1"/>
          <a:stretch/>
        </p:blipFill>
        <p:spPr>
          <a:xfrm>
            <a:off x="6657840" y="1045440"/>
            <a:ext cx="4862160" cy="50058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Google Shape;201;p23"/>
          <p:cNvSpPr/>
          <p:nvPr/>
        </p:nvSpPr>
        <p:spPr>
          <a:xfrm>
            <a:off x="929160" y="1712160"/>
            <a:ext cx="5476320" cy="43844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En reglas generales vamos a definir el prompt que va a definir (o imitar) Cursor AI mientras trabaja. Este prompt debería:</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Ser comprensivo y exhaustivo</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Contener palabras claves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Definir el rol de la AI sin ambigüedades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Mencionar nuestras tecnologías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Definir qué se considera buenas y malas prácticas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Hacer énfasis en la privacidad de datos</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Recalcar la necesidad de código final y de calidad</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Si no está seguro, indicarlo.</a:t>
            </a:r>
            <a:endParaRPr b="0" lang="es-ES" sz="1600" spc="-1" strike="noStrike">
              <a:solidFill>
                <a:srgbClr val="000000"/>
              </a:solidFill>
              <a:latin typeface="Arial"/>
            </a:endParaRPr>
          </a:p>
          <a:p>
            <a:pPr marL="285840" indent="-285840" defTabSz="914400">
              <a:lnSpc>
                <a:spcPct val="150000"/>
              </a:lnSpc>
              <a:buClr>
                <a:srgbClr val="000000"/>
              </a:buClr>
              <a:buFont typeface="OpenSymbol"/>
              <a:buChar char="-"/>
              <a:tabLst>
                <a:tab algn="l" pos="0"/>
              </a:tabLst>
            </a:pPr>
            <a:r>
              <a:rPr b="0" lang="es-ES" sz="1600" spc="-1" strike="noStrike">
                <a:solidFill>
                  <a:schemeClr val="dk1"/>
                </a:solidFill>
                <a:latin typeface="Tahoma"/>
                <a:ea typeface="Tahoma"/>
              </a:rPr>
              <a:t>No escapar del alcance definido (scope)</a:t>
            </a:r>
            <a:endParaRPr b="0" lang="es-ES" sz="1600" spc="-1" strike="noStrike">
              <a:solidFill>
                <a:srgbClr val="000000"/>
              </a:solidFill>
              <a:latin typeface="Arial"/>
            </a:endParaRPr>
          </a:p>
        </p:txBody>
      </p:sp>
      <p:sp>
        <p:nvSpPr>
          <p:cNvPr id="253" name="Google Shape;202;p23"/>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54" name="Google Shape;203;p23"/>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55" name="Google Shape;204;p23"/>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Reglas generales</a:t>
            </a:r>
            <a:endParaRPr b="0" lang="es-ES" sz="1600" spc="-1" strike="noStrike">
              <a:solidFill>
                <a:srgbClr val="000000"/>
              </a:solidFill>
              <a:latin typeface="Arial"/>
            </a:endParaRPr>
          </a:p>
        </p:txBody>
      </p:sp>
      <p:sp>
        <p:nvSpPr>
          <p:cNvPr id="256" name="Google Shape;205;p23"/>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57" name="Google Shape;206;p23"/>
          <p:cNvCxnSpPr/>
          <p:nvPr/>
        </p:nvCxnSpPr>
        <p:spPr>
          <a:xfrm flipV="1">
            <a:off x="1358640" y="618840"/>
            <a:ext cx="9720" cy="685800"/>
          </a:xfrm>
          <a:prstGeom prst="straightConnector1">
            <a:avLst/>
          </a:prstGeom>
          <a:ln w="19080">
            <a:solidFill>
              <a:srgbClr val="179ad7"/>
            </a:solidFill>
            <a:miter/>
          </a:ln>
        </p:spPr>
      </p:cxnSp>
      <p:pic>
        <p:nvPicPr>
          <p:cNvPr id="258" name="" descr=""/>
          <p:cNvPicPr/>
          <p:nvPr/>
        </p:nvPicPr>
        <p:blipFill>
          <a:blip r:embed="rId1"/>
          <a:stretch/>
        </p:blipFill>
        <p:spPr>
          <a:xfrm>
            <a:off x="6642000" y="1713600"/>
            <a:ext cx="4856400" cy="317880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Google Shape;201;p23"/>
          <p:cNvSpPr/>
          <p:nvPr/>
        </p:nvSpPr>
        <p:spPr>
          <a:xfrm>
            <a:off x="929160" y="1712160"/>
            <a:ext cx="5476320" cy="18266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También es posible definir reglas específicas de proyectos en caso de que existan particularidades, no recogidas en la configuración general, y que sólo apliquen a este proyecto concreto en el que estamos trabajando.</a:t>
            </a:r>
            <a:endParaRPr b="0" lang="es-ES" sz="1600" spc="-1" strike="noStrike">
              <a:solidFill>
                <a:srgbClr val="000000"/>
              </a:solidFill>
              <a:latin typeface="Arial"/>
            </a:endParaRPr>
          </a:p>
        </p:txBody>
      </p:sp>
      <p:sp>
        <p:nvSpPr>
          <p:cNvPr id="260" name="Google Shape;202;p23"/>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61" name="Google Shape;203;p23"/>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CONFIGURANDO CURSOR AI</a:t>
            </a:r>
            <a:endParaRPr b="0" lang="es-ES" sz="2000" spc="-1" strike="noStrike">
              <a:solidFill>
                <a:srgbClr val="000000"/>
              </a:solidFill>
              <a:latin typeface="Arial"/>
            </a:endParaRPr>
          </a:p>
        </p:txBody>
      </p:sp>
      <p:sp>
        <p:nvSpPr>
          <p:cNvPr id="262" name="Google Shape;204;p23"/>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Reglas de proyecto</a:t>
            </a:r>
            <a:endParaRPr b="0" lang="es-ES" sz="1600" spc="-1" strike="noStrike">
              <a:solidFill>
                <a:srgbClr val="000000"/>
              </a:solidFill>
              <a:latin typeface="Arial"/>
            </a:endParaRPr>
          </a:p>
        </p:txBody>
      </p:sp>
      <p:sp>
        <p:nvSpPr>
          <p:cNvPr id="263" name="Google Shape;205;p23"/>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07</a:t>
            </a:r>
            <a:endParaRPr b="0" lang="es-ES" sz="5000" spc="-1" strike="noStrike">
              <a:solidFill>
                <a:srgbClr val="000000"/>
              </a:solidFill>
              <a:latin typeface="Arial"/>
            </a:endParaRPr>
          </a:p>
        </p:txBody>
      </p:sp>
      <p:cxnSp>
        <p:nvCxnSpPr>
          <p:cNvPr id="264" name="Google Shape;206;p23"/>
          <p:cNvCxnSpPr/>
          <p:nvPr/>
        </p:nvCxnSpPr>
        <p:spPr>
          <a:xfrm flipV="1">
            <a:off x="1358640" y="618840"/>
            <a:ext cx="9720" cy="685800"/>
          </a:xfrm>
          <a:prstGeom prst="straightConnector1">
            <a:avLst/>
          </a:prstGeom>
          <a:ln w="19080">
            <a:solidFill>
              <a:srgbClr val="179ad7"/>
            </a:solidFill>
            <a:miter/>
          </a:ln>
        </p:spPr>
      </p:cxnSp>
      <p:pic>
        <p:nvPicPr>
          <p:cNvPr id="265" name="" descr=""/>
          <p:cNvPicPr/>
          <p:nvPr/>
        </p:nvPicPr>
        <p:blipFill>
          <a:blip r:embed="rId1"/>
          <a:stretch/>
        </p:blipFill>
        <p:spPr>
          <a:xfrm>
            <a:off x="6642000" y="1713600"/>
            <a:ext cx="4856400" cy="25704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6" name="Google Shape;148;p18"/>
          <p:cNvSpPr/>
          <p:nvPr/>
        </p:nvSpPr>
        <p:spPr>
          <a:xfrm>
            <a:off x="619920" y="4273560"/>
            <a:ext cx="286596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Refactorizando código legacy</a:t>
            </a:r>
            <a:endParaRPr b="0" lang="es-ES" sz="2500" spc="-1" strike="noStrike">
              <a:solidFill>
                <a:srgbClr val="000000"/>
              </a:solidFill>
              <a:latin typeface="Arial"/>
            </a:endParaRPr>
          </a:p>
        </p:txBody>
      </p:sp>
      <p:sp>
        <p:nvSpPr>
          <p:cNvPr id="267" name="Google Shape;149;p18"/>
          <p:cNvSpPr/>
          <p:nvPr/>
        </p:nvSpPr>
        <p:spPr>
          <a:xfrm>
            <a:off x="618120" y="3082320"/>
            <a:ext cx="114048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08</a:t>
            </a:r>
            <a:endParaRPr b="0" lang="es-ES" sz="6000" spc="-1" strike="noStrike">
              <a:solidFill>
                <a:srgbClr val="000000"/>
              </a:solidFill>
              <a:latin typeface="Arial"/>
            </a:endParaRPr>
          </a:p>
        </p:txBody>
      </p:sp>
      <p:cxnSp>
        <p:nvCxnSpPr>
          <p:cNvPr id="268" name="Google Shape;150;p18"/>
          <p:cNvCxnSpPr/>
          <p:nvPr/>
        </p:nvCxnSpPr>
        <p:spPr>
          <a:xfrm flipV="1">
            <a:off x="651960" y="3987720"/>
            <a:ext cx="871200" cy="234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Google Shape;200;p23"/>
          <p:cNvSpPr/>
          <p:nvPr/>
        </p:nvSpPr>
        <p:spPr>
          <a:xfrm>
            <a:off x="6643440" y="1713960"/>
            <a:ext cx="4856400" cy="401112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270" name="Google Shape;201;p23"/>
          <p:cNvSpPr/>
          <p:nvPr/>
        </p:nvSpPr>
        <p:spPr>
          <a:xfrm>
            <a:off x="929160" y="1712160"/>
            <a:ext cx="5476320" cy="47498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0" lang="es-ES" sz="1600" spc="-1" strike="noStrike">
                <a:solidFill>
                  <a:schemeClr val="dk1"/>
                </a:solidFill>
                <a:latin typeface="Tahoma"/>
                <a:ea typeface="Tahoma"/>
              </a:rPr>
              <a:t>Nuestra empresa necesita refactorizar código escrito en jQuery para nuestro Drupal 11.</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Drupal 11 no acepta código de jQuery con versión inferior a 4.0.0. Así que hay múltiples módulos que están rotos y no son compatibles con esta nueva versión. Es un buen momento para migrar ese código a JavaScript vanilla para garantizar su transversalidad de versiones.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0" lang="es-ES" sz="1600" spc="-1" strike="noStrike">
                <a:solidFill>
                  <a:schemeClr val="dk1"/>
                </a:solidFill>
                <a:latin typeface="Tahoma"/>
                <a:ea typeface="Tahoma"/>
              </a:rPr>
              <a:t>Para este ejemplo, se facilita un site simple de ejemplo con HTML, SCSS y jQuery, que usa Gulp para compilar y minificar el código.</a:t>
            </a:r>
            <a:endParaRPr b="0" lang="es-ES" sz="1600" spc="-1" strike="noStrike">
              <a:solidFill>
                <a:srgbClr val="000000"/>
              </a:solidFill>
              <a:latin typeface="Arial"/>
            </a:endParaRPr>
          </a:p>
        </p:txBody>
      </p:sp>
      <p:sp>
        <p:nvSpPr>
          <p:cNvPr id="271" name="Google Shape;202;p23"/>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72" name="Google Shape;203;p23"/>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REFACORIZANDO CÓDIGO LEGACY</a:t>
            </a:r>
            <a:endParaRPr b="0" lang="es-ES" sz="2000" spc="-1" strike="noStrike">
              <a:solidFill>
                <a:srgbClr val="000000"/>
              </a:solidFill>
              <a:latin typeface="Arial"/>
            </a:endParaRPr>
          </a:p>
        </p:txBody>
      </p:sp>
      <p:sp>
        <p:nvSpPr>
          <p:cNvPr id="273" name="Google Shape;204;p23"/>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Situación de partida</a:t>
            </a:r>
            <a:endParaRPr b="0" lang="es-ES" sz="1600" spc="-1" strike="noStrike">
              <a:solidFill>
                <a:srgbClr val="000000"/>
              </a:solidFill>
              <a:latin typeface="Arial"/>
            </a:endParaRPr>
          </a:p>
        </p:txBody>
      </p:sp>
      <p:sp>
        <p:nvSpPr>
          <p:cNvPr id="274" name="Google Shape;205;p23"/>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08</a:t>
            </a:r>
            <a:endParaRPr b="0" lang="es-ES" sz="5000" spc="-1" strike="noStrike">
              <a:solidFill>
                <a:srgbClr val="000000"/>
              </a:solidFill>
              <a:latin typeface="Arial"/>
            </a:endParaRPr>
          </a:p>
        </p:txBody>
      </p:sp>
      <p:cxnSp>
        <p:nvCxnSpPr>
          <p:cNvPr id="275" name="Google Shape;206;p23"/>
          <p:cNvCxnSpPr/>
          <p:nvPr/>
        </p:nvCxnSpPr>
        <p:spPr>
          <a:xfrm flipV="1">
            <a:off x="1358640" y="618840"/>
            <a:ext cx="9720" cy="685800"/>
          </a:xfrm>
          <a:prstGeom prst="straightConnector1">
            <a:avLst/>
          </a:prstGeom>
          <a:ln w="19080">
            <a:solidFill>
              <a:srgbClr val="179ad7"/>
            </a:solidFill>
            <a:miter/>
          </a:ln>
        </p:spPr>
      </p:cxnSp>
      <p:pic>
        <p:nvPicPr>
          <p:cNvPr id="276" name="" descr=""/>
          <p:cNvPicPr/>
          <p:nvPr/>
        </p:nvPicPr>
        <p:blipFill>
          <a:blip r:embed="rId1"/>
          <a:stretch/>
        </p:blipFill>
        <p:spPr>
          <a:xfrm>
            <a:off x="6642000" y="1713600"/>
            <a:ext cx="5187600" cy="48564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Google Shape;259;p27"/>
          <p:cNvSpPr/>
          <p:nvPr/>
        </p:nvSpPr>
        <p:spPr>
          <a:xfrm>
            <a:off x="4254480" y="2748240"/>
            <a:ext cx="1596240" cy="39060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REFACTORIZAR UNO</a:t>
            </a:r>
            <a:endParaRPr b="0" lang="es-ES" sz="1600" spc="-1" strike="noStrike">
              <a:solidFill>
                <a:srgbClr val="000000"/>
              </a:solidFill>
              <a:latin typeface="Arial"/>
            </a:endParaRPr>
          </a:p>
        </p:txBody>
      </p:sp>
      <p:sp>
        <p:nvSpPr>
          <p:cNvPr id="278" name="Google Shape;260;p27"/>
          <p:cNvSpPr/>
          <p:nvPr/>
        </p:nvSpPr>
        <p:spPr>
          <a:xfrm>
            <a:off x="2675160" y="3212280"/>
            <a:ext cx="384480" cy="384480"/>
          </a:xfrm>
          <a:prstGeom prst="ellipse">
            <a:avLst/>
          </a:prstGeom>
          <a:noFill/>
          <a:ln w="9360">
            <a:solidFill>
              <a:srgbClr val="000000"/>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1</a:t>
            </a:r>
            <a:endParaRPr b="0" lang="es-ES" sz="1200" spc="-1" strike="noStrike">
              <a:solidFill>
                <a:srgbClr val="000000"/>
              </a:solidFill>
              <a:latin typeface="Arial"/>
            </a:endParaRPr>
          </a:p>
        </p:txBody>
      </p:sp>
      <p:sp>
        <p:nvSpPr>
          <p:cNvPr id="279" name="Google Shape;261;p27"/>
          <p:cNvSpPr/>
          <p:nvPr/>
        </p:nvSpPr>
        <p:spPr>
          <a:xfrm>
            <a:off x="4860360" y="3212280"/>
            <a:ext cx="384480" cy="384480"/>
          </a:xfrm>
          <a:prstGeom prst="ellipse">
            <a:avLst/>
          </a:prstGeom>
          <a:noFill/>
          <a:ln w="9360">
            <a:solidFill>
              <a:srgbClr val="000000">
                <a:alpha val="40000"/>
              </a:srgbClr>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2</a:t>
            </a:r>
            <a:endParaRPr b="0" lang="es-ES" sz="1200" spc="-1" strike="noStrike">
              <a:solidFill>
                <a:srgbClr val="000000"/>
              </a:solidFill>
              <a:latin typeface="Arial"/>
            </a:endParaRPr>
          </a:p>
        </p:txBody>
      </p:sp>
      <p:sp>
        <p:nvSpPr>
          <p:cNvPr id="280" name="Google Shape;262;p27"/>
          <p:cNvSpPr/>
          <p:nvPr/>
        </p:nvSpPr>
        <p:spPr>
          <a:xfrm>
            <a:off x="7045560" y="3212280"/>
            <a:ext cx="384480" cy="384480"/>
          </a:xfrm>
          <a:prstGeom prst="ellipse">
            <a:avLst/>
          </a:prstGeom>
          <a:noFill/>
          <a:ln w="9360">
            <a:solidFill>
              <a:srgbClr val="000000">
                <a:alpha val="40000"/>
              </a:srgbClr>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3</a:t>
            </a:r>
            <a:endParaRPr b="0" lang="es-ES" sz="1200" spc="-1" strike="noStrike">
              <a:solidFill>
                <a:srgbClr val="000000"/>
              </a:solidFill>
              <a:latin typeface="Arial"/>
            </a:endParaRPr>
          </a:p>
        </p:txBody>
      </p:sp>
      <p:sp>
        <p:nvSpPr>
          <p:cNvPr id="281" name="Google Shape;263;p27"/>
          <p:cNvSpPr/>
          <p:nvPr/>
        </p:nvSpPr>
        <p:spPr>
          <a:xfrm>
            <a:off x="9230400" y="3212280"/>
            <a:ext cx="384480" cy="384480"/>
          </a:xfrm>
          <a:prstGeom prst="ellipse">
            <a:avLst/>
          </a:prstGeom>
          <a:noFill/>
          <a:ln w="9360">
            <a:solidFill>
              <a:srgbClr val="000000">
                <a:alpha val="40000"/>
              </a:srgbClr>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r>
              <a:rPr b="1" lang="es-ES" sz="1200" spc="-1" strike="noStrike">
                <a:solidFill>
                  <a:schemeClr val="dk1"/>
                </a:solidFill>
                <a:latin typeface="Century Gothic"/>
                <a:ea typeface="Century Gothic"/>
              </a:rPr>
              <a:t>4</a:t>
            </a:r>
            <a:endParaRPr b="0" lang="es-ES" sz="1200" spc="-1" strike="noStrike">
              <a:solidFill>
                <a:srgbClr val="000000"/>
              </a:solidFill>
              <a:latin typeface="Arial"/>
            </a:endParaRPr>
          </a:p>
        </p:txBody>
      </p:sp>
      <p:cxnSp>
        <p:nvCxnSpPr>
          <p:cNvPr id="282" name="Google Shape;264;p27"/>
          <p:cNvCxnSpPr/>
          <p:nvPr/>
        </p:nvCxnSpPr>
        <p:spPr>
          <a:xfrm>
            <a:off x="3119760" y="3414240"/>
            <a:ext cx="1678320" cy="9000"/>
          </a:xfrm>
          <a:prstGeom prst="straightConnector1">
            <a:avLst/>
          </a:prstGeom>
          <a:ln w="12600">
            <a:solidFill>
              <a:srgbClr val="179ad7"/>
            </a:solidFill>
            <a:miter/>
          </a:ln>
        </p:spPr>
      </p:cxnSp>
      <p:cxnSp>
        <p:nvCxnSpPr>
          <p:cNvPr id="283" name="Google Shape;265;p27"/>
          <p:cNvCxnSpPr/>
          <p:nvPr/>
        </p:nvCxnSpPr>
        <p:spPr>
          <a:xfrm>
            <a:off x="5304240" y="3414240"/>
            <a:ext cx="1678320" cy="9000"/>
          </a:xfrm>
          <a:prstGeom prst="straightConnector1">
            <a:avLst/>
          </a:prstGeom>
          <a:ln w="12600">
            <a:solidFill>
              <a:srgbClr val="179ad7"/>
            </a:solidFill>
            <a:miter/>
          </a:ln>
        </p:spPr>
      </p:cxnSp>
      <p:cxnSp>
        <p:nvCxnSpPr>
          <p:cNvPr id="284" name="Google Shape;266;p27"/>
          <p:cNvCxnSpPr/>
          <p:nvPr/>
        </p:nvCxnSpPr>
        <p:spPr>
          <a:xfrm>
            <a:off x="7486560" y="3408840"/>
            <a:ext cx="1678320" cy="9000"/>
          </a:xfrm>
          <a:prstGeom prst="straightConnector1">
            <a:avLst/>
          </a:prstGeom>
          <a:ln w="12600">
            <a:solidFill>
              <a:srgbClr val="179ad7"/>
            </a:solidFill>
            <a:miter/>
          </a:ln>
        </p:spPr>
      </p:cxnSp>
      <p:sp>
        <p:nvSpPr>
          <p:cNvPr id="285" name="Google Shape;267;p27"/>
          <p:cNvSpPr/>
          <p:nvPr/>
        </p:nvSpPr>
        <p:spPr>
          <a:xfrm>
            <a:off x="1790640" y="4163760"/>
            <a:ext cx="8601480" cy="1234080"/>
          </a:xfrm>
          <a:prstGeom prst="rect">
            <a:avLst/>
          </a:prstGeom>
          <a:noFill/>
          <a:ln w="0">
            <a:noFill/>
          </a:ln>
        </p:spPr>
        <p:style>
          <a:lnRef idx="0"/>
          <a:fillRef idx="0"/>
          <a:effectRef idx="0"/>
          <a:fontRef idx="minor"/>
        </p:style>
        <p:txBody>
          <a:bodyPr lIns="0" rIns="90000" tIns="0" bIns="0" anchor="t">
            <a:spAutoFit/>
          </a:bodyPr>
          <a:p>
            <a:pPr algn="ctr" defTabSz="914400">
              <a:lnSpc>
                <a:spcPct val="150000"/>
              </a:lnSpc>
              <a:tabLst>
                <a:tab algn="l" pos="0"/>
              </a:tabLst>
            </a:pPr>
            <a:r>
              <a:rPr b="0" lang="es-ES" sz="1800" spc="-1" strike="noStrike">
                <a:solidFill>
                  <a:schemeClr val="dk1"/>
                </a:solidFill>
                <a:latin typeface="Tahoma"/>
                <a:ea typeface="Tahoma"/>
              </a:rPr>
              <a:t>Para hacer este ejercicio en casa, se puede descargar el ejemplo, la configuración general y los prompts del siguiente repositorio:</a:t>
            </a:r>
            <a:endParaRPr b="0" lang="es-ES" sz="1800" spc="-1" strike="noStrike">
              <a:solidFill>
                <a:srgbClr val="000000"/>
              </a:solidFill>
              <a:latin typeface="Arial"/>
            </a:endParaRPr>
          </a:p>
          <a:p>
            <a:pPr algn="ctr" defTabSz="914400">
              <a:lnSpc>
                <a:spcPct val="150000"/>
              </a:lnSpc>
              <a:tabLst>
                <a:tab algn="l" pos="0"/>
              </a:tabLst>
            </a:pPr>
            <a:r>
              <a:rPr b="0" lang="es-ES" sz="1800" spc="-1" strike="noStrike">
                <a:solidFill>
                  <a:srgbClr val="ff0000"/>
                </a:solidFill>
                <a:latin typeface="Tahoma"/>
                <a:ea typeface="Tahoma"/>
              </a:rPr>
              <a:t>Example URL</a:t>
            </a:r>
            <a:endParaRPr b="0" lang="es-ES" sz="1800" spc="-1" strike="noStrike">
              <a:solidFill>
                <a:srgbClr val="000000"/>
              </a:solidFill>
              <a:latin typeface="Arial"/>
            </a:endParaRPr>
          </a:p>
        </p:txBody>
      </p:sp>
      <p:sp>
        <p:nvSpPr>
          <p:cNvPr id="286" name="Google Shape;268;p27"/>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87" name="Google Shape;269;p27"/>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REFACTORIZANDO CÓDIGO LEGACY</a:t>
            </a:r>
            <a:endParaRPr b="0" lang="es-ES" sz="2000" spc="-1" strike="noStrike">
              <a:solidFill>
                <a:srgbClr val="000000"/>
              </a:solidFill>
              <a:latin typeface="Arial"/>
            </a:endParaRPr>
          </a:p>
        </p:txBody>
      </p:sp>
      <p:sp>
        <p:nvSpPr>
          <p:cNvPr id="288" name="Google Shape;270;p27"/>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Objetivos</a:t>
            </a:r>
            <a:endParaRPr b="0" lang="es-ES" sz="1600" spc="-1" strike="noStrike">
              <a:solidFill>
                <a:srgbClr val="000000"/>
              </a:solidFill>
              <a:latin typeface="Arial"/>
            </a:endParaRPr>
          </a:p>
        </p:txBody>
      </p:sp>
      <p:sp>
        <p:nvSpPr>
          <p:cNvPr id="289" name="Google Shape;271;p27"/>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08</a:t>
            </a:r>
            <a:endParaRPr b="0" lang="es-ES" sz="5000" spc="-1" strike="noStrike">
              <a:solidFill>
                <a:srgbClr val="000000"/>
              </a:solidFill>
              <a:latin typeface="Arial"/>
            </a:endParaRPr>
          </a:p>
        </p:txBody>
      </p:sp>
      <p:cxnSp>
        <p:nvCxnSpPr>
          <p:cNvPr id="290" name="Google Shape;272;p27"/>
          <p:cNvCxnSpPr/>
          <p:nvPr/>
        </p:nvCxnSpPr>
        <p:spPr>
          <a:xfrm flipV="1">
            <a:off x="1358640" y="618840"/>
            <a:ext cx="9720" cy="685800"/>
          </a:xfrm>
          <a:prstGeom prst="straightConnector1">
            <a:avLst/>
          </a:prstGeom>
          <a:ln w="19080">
            <a:solidFill>
              <a:srgbClr val="179ad7"/>
            </a:solidFill>
            <a:miter/>
          </a:ln>
        </p:spPr>
      </p:cxnSp>
      <p:pic>
        <p:nvPicPr>
          <p:cNvPr id="291" name="Google Shape;274;p27" descr=""/>
          <p:cNvPicPr/>
          <p:nvPr/>
        </p:nvPicPr>
        <p:blipFill>
          <a:blip r:embed="rId1"/>
          <a:stretch/>
        </p:blipFill>
        <p:spPr>
          <a:xfrm>
            <a:off x="9149400" y="2021400"/>
            <a:ext cx="501840" cy="492840"/>
          </a:xfrm>
          <a:prstGeom prst="rect">
            <a:avLst/>
          </a:prstGeom>
          <a:ln w="0">
            <a:noFill/>
          </a:ln>
        </p:spPr>
      </p:pic>
      <p:sp>
        <p:nvSpPr>
          <p:cNvPr id="292" name="Google Shape;276;p27"/>
          <p:cNvSpPr/>
          <p:nvPr/>
        </p:nvSpPr>
        <p:spPr>
          <a:xfrm>
            <a:off x="6425280" y="2739240"/>
            <a:ext cx="1596240" cy="39024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CONTINUAR CON EL RESTO</a:t>
            </a:r>
            <a:endParaRPr b="0" lang="es-ES" sz="1600" spc="-1" strike="noStrike">
              <a:solidFill>
                <a:srgbClr val="000000"/>
              </a:solidFill>
              <a:latin typeface="Arial"/>
            </a:endParaRPr>
          </a:p>
        </p:txBody>
      </p:sp>
      <p:sp>
        <p:nvSpPr>
          <p:cNvPr id="293" name="Google Shape;277;p27"/>
          <p:cNvSpPr/>
          <p:nvPr/>
        </p:nvSpPr>
        <p:spPr>
          <a:xfrm>
            <a:off x="8596080" y="2730600"/>
            <a:ext cx="1729800" cy="39024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COMPROBACIÓN MANUAL</a:t>
            </a:r>
            <a:endParaRPr b="0" lang="es-ES" sz="1600" spc="-1" strike="noStrike">
              <a:solidFill>
                <a:srgbClr val="000000"/>
              </a:solidFill>
              <a:latin typeface="Arial"/>
            </a:endParaRPr>
          </a:p>
        </p:txBody>
      </p:sp>
      <p:sp>
        <p:nvSpPr>
          <p:cNvPr id="294" name="Google Shape;278;p27"/>
          <p:cNvSpPr/>
          <p:nvPr/>
        </p:nvSpPr>
        <p:spPr>
          <a:xfrm>
            <a:off x="2110320" y="2730600"/>
            <a:ext cx="1596240" cy="390240"/>
          </a:xfrm>
          <a:prstGeom prst="rect">
            <a:avLst/>
          </a:prstGeom>
          <a:noFill/>
          <a:ln w="0">
            <a:noFill/>
          </a:ln>
        </p:spPr>
        <p:style>
          <a:lnRef idx="0"/>
          <a:fillRef idx="0"/>
          <a:effectRef idx="0"/>
          <a:fontRef idx="minor"/>
        </p:style>
        <p:txBody>
          <a:bodyPr lIns="0" rIns="0" tIns="0" bIns="0" anchor="t">
            <a:spAutoFit/>
          </a:bodyPr>
          <a:p>
            <a:pPr algn="ctr" defTabSz="914400">
              <a:lnSpc>
                <a:spcPct val="80000"/>
              </a:lnSpc>
              <a:tabLst>
                <a:tab algn="l" pos="0"/>
              </a:tabLst>
            </a:pPr>
            <a:r>
              <a:rPr b="1" lang="es-ES" sz="1600" spc="-1" strike="noStrike">
                <a:solidFill>
                  <a:srgbClr val="363e61"/>
                </a:solidFill>
                <a:latin typeface="Century Gothic"/>
                <a:ea typeface="Century Gothic"/>
              </a:rPr>
              <a:t>IDENTIFICAR ARCHIVOS</a:t>
            </a:r>
            <a:endParaRPr b="0" lang="es-ES" sz="1600" spc="-1" strike="noStrike">
              <a:solidFill>
                <a:srgbClr val="000000"/>
              </a:solidFill>
              <a:latin typeface="Arial"/>
            </a:endParaRPr>
          </a:p>
        </p:txBody>
      </p:sp>
      <p:pic>
        <p:nvPicPr>
          <p:cNvPr id="295" name="Google Shape;447;p35" descr=""/>
          <p:cNvPicPr/>
          <p:nvPr/>
        </p:nvPicPr>
        <p:blipFill>
          <a:blip r:embed="rId2"/>
          <a:stretch/>
        </p:blipFill>
        <p:spPr>
          <a:xfrm>
            <a:off x="2642400" y="2030760"/>
            <a:ext cx="450000" cy="474480"/>
          </a:xfrm>
          <a:prstGeom prst="rect">
            <a:avLst/>
          </a:prstGeom>
          <a:ln w="0">
            <a:noFill/>
          </a:ln>
        </p:spPr>
      </p:pic>
      <p:pic>
        <p:nvPicPr>
          <p:cNvPr id="296" name="Google Shape;480;p35" descr=""/>
          <p:cNvPicPr/>
          <p:nvPr/>
        </p:nvPicPr>
        <p:blipFill>
          <a:blip r:embed="rId3"/>
          <a:stretch/>
        </p:blipFill>
        <p:spPr>
          <a:xfrm flipH="1">
            <a:off x="4798080" y="2021400"/>
            <a:ext cx="450360" cy="463680"/>
          </a:xfrm>
          <a:prstGeom prst="rect">
            <a:avLst/>
          </a:prstGeom>
          <a:ln w="0">
            <a:noFill/>
          </a:ln>
        </p:spPr>
      </p:pic>
      <p:pic>
        <p:nvPicPr>
          <p:cNvPr id="297" name="Google Shape;421;p35" descr=""/>
          <p:cNvPicPr/>
          <p:nvPr/>
        </p:nvPicPr>
        <p:blipFill>
          <a:blip r:embed="rId4"/>
          <a:stretch/>
        </p:blipFill>
        <p:spPr>
          <a:xfrm flipH="1">
            <a:off x="6977160" y="2046960"/>
            <a:ext cx="444600" cy="46728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Google Shape;268;p 1"/>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299" name="Google Shape;269;p 1"/>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REFACTORIZANDO CÓDIGO LEGACY</a:t>
            </a:r>
            <a:endParaRPr b="0" lang="es-ES" sz="2000" spc="-1" strike="noStrike">
              <a:solidFill>
                <a:srgbClr val="000000"/>
              </a:solidFill>
              <a:latin typeface="Arial"/>
            </a:endParaRPr>
          </a:p>
        </p:txBody>
      </p:sp>
      <p:sp>
        <p:nvSpPr>
          <p:cNvPr id="300" name="Google Shape;270;p 1"/>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Prueba en directo</a:t>
            </a:r>
            <a:endParaRPr b="0" lang="es-ES" sz="1600" spc="-1" strike="noStrike">
              <a:solidFill>
                <a:srgbClr val="000000"/>
              </a:solidFill>
              <a:latin typeface="Arial"/>
            </a:endParaRPr>
          </a:p>
        </p:txBody>
      </p:sp>
      <p:sp>
        <p:nvSpPr>
          <p:cNvPr id="301" name="Google Shape;271;p 1"/>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08</a:t>
            </a:r>
            <a:endParaRPr b="0" lang="es-ES" sz="5000" spc="-1" strike="noStrike">
              <a:solidFill>
                <a:srgbClr val="000000"/>
              </a:solidFill>
              <a:latin typeface="Arial"/>
            </a:endParaRPr>
          </a:p>
        </p:txBody>
      </p:sp>
      <p:cxnSp>
        <p:nvCxnSpPr>
          <p:cNvPr id="302" name="Google Shape;272;p 1"/>
          <p:cNvCxnSpPr/>
          <p:nvPr/>
        </p:nvCxnSpPr>
        <p:spPr>
          <a:xfrm flipV="1">
            <a:off x="1358640" y="618840"/>
            <a:ext cx="9720" cy="685800"/>
          </a:xfrm>
          <a:prstGeom prst="straightConnector1">
            <a:avLst/>
          </a:prstGeom>
          <a:ln w="19080">
            <a:solidFill>
              <a:srgbClr val="179ad7"/>
            </a:solidFill>
            <a:miter/>
          </a:ln>
        </p:spPr>
      </p:cxnSp>
      <p:pic>
        <p:nvPicPr>
          <p:cNvPr id="303" name="" descr=""/>
          <p:cNvPicPr/>
          <p:nvPr/>
        </p:nvPicPr>
        <p:blipFill>
          <a:blip r:embed="rId1"/>
          <a:stretch/>
        </p:blipFill>
        <p:spPr>
          <a:xfrm>
            <a:off x="4544640" y="2024640"/>
            <a:ext cx="3375360" cy="3375360"/>
          </a:xfrm>
          <a:prstGeom prst="rect">
            <a:avLst/>
          </a:prstGeom>
          <a:ln w="0">
            <a:noFill/>
          </a:ln>
          <a:effectLst>
            <a:softEdge rad="50760"/>
          </a:effectLst>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3" name="Google Shape;124;p15"/>
          <p:cNvSpPr/>
          <p:nvPr/>
        </p:nvSpPr>
        <p:spPr>
          <a:xfrm>
            <a:off x="619920" y="4273560"/>
            <a:ext cx="2865960" cy="470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Presentación</a:t>
            </a:r>
            <a:endParaRPr b="0" lang="es-ES" sz="2500" spc="-1" strike="noStrike">
              <a:solidFill>
                <a:srgbClr val="000000"/>
              </a:solidFill>
              <a:latin typeface="Arial"/>
            </a:endParaRPr>
          </a:p>
        </p:txBody>
      </p:sp>
      <p:sp>
        <p:nvSpPr>
          <p:cNvPr id="74" name="Google Shape;125;p 2"/>
          <p:cNvSpPr/>
          <p:nvPr/>
        </p:nvSpPr>
        <p:spPr>
          <a:xfrm>
            <a:off x="618120" y="3082320"/>
            <a:ext cx="114048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01</a:t>
            </a:r>
            <a:endParaRPr b="0" lang="es-ES" sz="6000" spc="-1" strike="noStrike">
              <a:solidFill>
                <a:srgbClr val="000000"/>
              </a:solidFill>
              <a:latin typeface="Arial"/>
            </a:endParaRPr>
          </a:p>
        </p:txBody>
      </p:sp>
      <p:cxnSp>
        <p:nvCxnSpPr>
          <p:cNvPr id="75" name="Google Shape;126;p 2"/>
          <p:cNvCxnSpPr/>
          <p:nvPr/>
        </p:nvCxnSpPr>
        <p:spPr>
          <a:xfrm flipV="1">
            <a:off x="651960" y="3987720"/>
            <a:ext cx="871200" cy="234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4" name="Google Shape;124;p 1"/>
          <p:cNvSpPr/>
          <p:nvPr/>
        </p:nvSpPr>
        <p:spPr>
          <a:xfrm>
            <a:off x="619920" y="4273560"/>
            <a:ext cx="286596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Conclusiones personales</a:t>
            </a:r>
            <a:endParaRPr b="0" lang="es-ES" sz="2500" spc="-1" strike="noStrike">
              <a:solidFill>
                <a:srgbClr val="000000"/>
              </a:solidFill>
              <a:latin typeface="Arial"/>
            </a:endParaRPr>
          </a:p>
        </p:txBody>
      </p:sp>
      <p:sp>
        <p:nvSpPr>
          <p:cNvPr id="305" name="Google Shape;125;p 3"/>
          <p:cNvSpPr/>
          <p:nvPr/>
        </p:nvSpPr>
        <p:spPr>
          <a:xfrm>
            <a:off x="618120" y="3082320"/>
            <a:ext cx="114048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DejaVu Sans"/>
              </a:rPr>
              <a:t>09</a:t>
            </a:r>
            <a:endParaRPr b="0" lang="es-ES" sz="6000" spc="-1" strike="noStrike">
              <a:solidFill>
                <a:srgbClr val="000000"/>
              </a:solidFill>
              <a:latin typeface="Arial"/>
            </a:endParaRPr>
          </a:p>
        </p:txBody>
      </p:sp>
      <p:cxnSp>
        <p:nvCxnSpPr>
          <p:cNvPr id="306" name="Google Shape;126;p 3"/>
          <p:cNvCxnSpPr/>
          <p:nvPr/>
        </p:nvCxnSpPr>
        <p:spPr>
          <a:xfrm flipV="1">
            <a:off x="651960" y="3987720"/>
            <a:ext cx="871200" cy="234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Google Shape;381;p33"/>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08" name="Google Shape;382;p33"/>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CONCLUSIONES PERSONALES</a:t>
            </a:r>
            <a:endParaRPr b="0" lang="es-ES" sz="2000" spc="-1" strike="noStrike">
              <a:solidFill>
                <a:srgbClr val="000000"/>
              </a:solidFill>
              <a:latin typeface="Arial"/>
            </a:endParaRPr>
          </a:p>
        </p:txBody>
      </p:sp>
      <p:sp>
        <p:nvSpPr>
          <p:cNvPr id="309" name="Google Shape;383;p33"/>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Luces sobre Cursor AI</a:t>
            </a:r>
            <a:endParaRPr b="0" lang="es-ES" sz="1600" spc="-1" strike="noStrike">
              <a:solidFill>
                <a:srgbClr val="000000"/>
              </a:solidFill>
              <a:latin typeface="Arial"/>
            </a:endParaRPr>
          </a:p>
        </p:txBody>
      </p:sp>
      <p:sp>
        <p:nvSpPr>
          <p:cNvPr id="310" name="Google Shape;384;p33"/>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11" name="Google Shape;385;p33"/>
          <p:cNvCxnSpPr/>
          <p:nvPr/>
        </p:nvCxnSpPr>
        <p:spPr>
          <a:xfrm flipV="1">
            <a:off x="1358640" y="618840"/>
            <a:ext cx="9720" cy="685800"/>
          </a:xfrm>
          <a:prstGeom prst="straightConnector1">
            <a:avLst/>
          </a:prstGeom>
          <a:ln w="19080">
            <a:solidFill>
              <a:srgbClr val="179ad7"/>
            </a:solidFill>
            <a:miter/>
          </a:ln>
        </p:spPr>
      </p:cxnSp>
      <p:grpSp>
        <p:nvGrpSpPr>
          <p:cNvPr id="312" name="Google Shape;376;p33"/>
          <p:cNvGrpSpPr/>
          <p:nvPr/>
        </p:nvGrpSpPr>
        <p:grpSpPr>
          <a:xfrm>
            <a:off x="692640" y="1745280"/>
            <a:ext cx="10795680" cy="4532400"/>
            <a:chOff x="692640" y="1745280"/>
            <a:chExt cx="10795680" cy="4532400"/>
          </a:xfrm>
        </p:grpSpPr>
        <p:sp>
          <p:nvSpPr>
            <p:cNvPr id="313" name="Google Shape;377;p33"/>
            <p:cNvSpPr/>
            <p:nvPr/>
          </p:nvSpPr>
          <p:spPr>
            <a:xfrm>
              <a:off x="1358640" y="1745280"/>
              <a:ext cx="2708640" cy="50112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tabLst>
                  <a:tab algn="l" pos="0"/>
                </a:tabLst>
              </a:pPr>
              <a:r>
                <a:rPr b="1" lang="en-US" sz="1800" spc="-1" strike="noStrike">
                  <a:solidFill>
                    <a:srgbClr val="363e61"/>
                  </a:solidFill>
                  <a:latin typeface="Century Gothic"/>
                  <a:ea typeface="Century Gothic"/>
                </a:rPr>
                <a:t>Luces</a:t>
              </a:r>
              <a:endParaRPr b="0" lang="es-ES" sz="1800" spc="-1" strike="noStrike">
                <a:solidFill>
                  <a:srgbClr val="000000"/>
                </a:solidFill>
                <a:latin typeface="Arial"/>
              </a:endParaRPr>
            </a:p>
          </p:txBody>
        </p:sp>
        <p:sp>
          <p:nvSpPr>
            <p:cNvPr id="314" name="Google Shape;378;p33"/>
            <p:cNvSpPr/>
            <p:nvPr/>
          </p:nvSpPr>
          <p:spPr>
            <a:xfrm>
              <a:off x="692640" y="2534040"/>
              <a:ext cx="10795680" cy="3743640"/>
            </a:xfrm>
            <a:prstGeom prst="rect">
              <a:avLst/>
            </a:prstGeom>
            <a:noFill/>
            <a:ln w="0">
              <a:noFill/>
            </a:ln>
          </p:spPr>
          <p:style>
            <a:lnRef idx="0"/>
            <a:fillRef idx="0"/>
            <a:effectRef idx="0"/>
            <a:fontRef idx="minor"/>
          </p:style>
          <p:txBody>
            <a:bodyPr lIns="0" rIns="90000" tIns="45000" bIns="45000" anchor="t">
              <a:spAutoFit/>
            </a:bodyPr>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Ahorra tiempo en tareas monótonas o repetitivas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Funciona bien para traducir entre diferentes lenguajes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Recurso valioso si tenemos poco tiempo o personas en el proyecto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Relativamente rápido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La visión de conjunto es buena, mejorando la cohesión y la uniformidad</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Rellena nuestros huecos de conocimiento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pt-PT" sz="1600" spc="-1" strike="noStrike">
                  <a:solidFill>
                    <a:schemeClr val="dk1"/>
                  </a:solidFill>
                  <a:latin typeface="Tahoma"/>
                  <a:ea typeface="Tahoma"/>
                </a:rPr>
                <a:t>Puede montar estructuras de proyectos rápidamente</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 capaz de consultar la documentación de tecnologías rápidamente y nos ayuda a crear la nuestra propia</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 una herramienta útil para hacer debug</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Buen rendimiento en proyectos a pequeña escala</a:t>
              </a:r>
              <a:endParaRPr b="0" lang="es-ES" sz="1600" spc="-1" strike="noStrike">
                <a:solidFill>
                  <a:srgbClr val="000000"/>
                </a:solidFill>
                <a:latin typeface="Arial"/>
              </a:endParaRPr>
            </a:p>
          </p:txBody>
        </p:sp>
      </p:grpSp>
      <p:pic>
        <p:nvPicPr>
          <p:cNvPr id="315" name="Google Shape;394;p33" descr=""/>
          <p:cNvPicPr/>
          <p:nvPr/>
        </p:nvPicPr>
        <p:blipFill>
          <a:blip r:embed="rId1"/>
          <a:stretch/>
        </p:blipFill>
        <p:spPr>
          <a:xfrm flipH="1">
            <a:off x="703800" y="1640520"/>
            <a:ext cx="507240" cy="66312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Google Shape;381;p33"/>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17" name="Google Shape;382;p33"/>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CONCLUSIONES PERSONALES</a:t>
            </a:r>
            <a:endParaRPr b="0" lang="es-ES" sz="2000" spc="-1" strike="noStrike">
              <a:solidFill>
                <a:srgbClr val="000000"/>
              </a:solidFill>
              <a:latin typeface="Arial"/>
            </a:endParaRPr>
          </a:p>
        </p:txBody>
      </p:sp>
      <p:sp>
        <p:nvSpPr>
          <p:cNvPr id="318" name="Google Shape;383;p33"/>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Sombras sobre Cursor AI</a:t>
            </a:r>
            <a:endParaRPr b="0" lang="es-ES" sz="1600" spc="-1" strike="noStrike">
              <a:solidFill>
                <a:srgbClr val="000000"/>
              </a:solidFill>
              <a:latin typeface="Arial"/>
            </a:endParaRPr>
          </a:p>
        </p:txBody>
      </p:sp>
      <p:sp>
        <p:nvSpPr>
          <p:cNvPr id="319" name="Google Shape;384;p33"/>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20" name="Google Shape;385;p33"/>
          <p:cNvCxnSpPr/>
          <p:nvPr/>
        </p:nvCxnSpPr>
        <p:spPr>
          <a:xfrm flipV="1">
            <a:off x="1358640" y="618840"/>
            <a:ext cx="9720" cy="685800"/>
          </a:xfrm>
          <a:prstGeom prst="straightConnector1">
            <a:avLst/>
          </a:prstGeom>
          <a:ln w="19080">
            <a:solidFill>
              <a:srgbClr val="179ad7"/>
            </a:solidFill>
            <a:miter/>
          </a:ln>
        </p:spPr>
      </p:cxnSp>
      <p:grpSp>
        <p:nvGrpSpPr>
          <p:cNvPr id="321" name="Google Shape;389;p33"/>
          <p:cNvGrpSpPr/>
          <p:nvPr/>
        </p:nvGrpSpPr>
        <p:grpSpPr>
          <a:xfrm>
            <a:off x="725760" y="1503360"/>
            <a:ext cx="11225520" cy="4754520"/>
            <a:chOff x="725760" y="1503360"/>
            <a:chExt cx="11225520" cy="4754520"/>
          </a:xfrm>
        </p:grpSpPr>
        <p:sp>
          <p:nvSpPr>
            <p:cNvPr id="322" name="Google Shape;390;p33"/>
            <p:cNvSpPr/>
            <p:nvPr/>
          </p:nvSpPr>
          <p:spPr>
            <a:xfrm>
              <a:off x="1367640" y="1503360"/>
              <a:ext cx="2256120" cy="50112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tabLst>
                  <a:tab algn="l" pos="0"/>
                </a:tabLst>
              </a:pPr>
              <a:r>
                <a:rPr b="1" lang="es-ES" sz="1800" spc="-1" strike="noStrike">
                  <a:solidFill>
                    <a:srgbClr val="363e61"/>
                  </a:solidFill>
                  <a:latin typeface="Century Gothic"/>
                  <a:ea typeface="Century Gothic"/>
                </a:rPr>
                <a:t>Sombras</a:t>
              </a:r>
              <a:endParaRPr b="0" lang="es-ES" sz="1800" spc="-1" strike="noStrike">
                <a:solidFill>
                  <a:srgbClr val="000000"/>
                </a:solidFill>
                <a:latin typeface="Arial"/>
              </a:endParaRPr>
            </a:p>
          </p:txBody>
        </p:sp>
        <p:sp>
          <p:nvSpPr>
            <p:cNvPr id="323" name="Google Shape;391;p33"/>
            <p:cNvSpPr/>
            <p:nvPr/>
          </p:nvSpPr>
          <p:spPr>
            <a:xfrm>
              <a:off x="725760" y="2148840"/>
              <a:ext cx="11225520" cy="4109040"/>
            </a:xfrm>
            <a:prstGeom prst="rect">
              <a:avLst/>
            </a:prstGeom>
            <a:noFill/>
            <a:ln w="0">
              <a:noFill/>
            </a:ln>
          </p:spPr>
          <p:style>
            <a:lnRef idx="0"/>
            <a:fillRef idx="0"/>
            <a:effectRef idx="0"/>
            <a:fontRef idx="minor"/>
          </p:style>
          <p:txBody>
            <a:bodyPr lIns="0" rIns="90000" tIns="45000" bIns="45000" anchor="t">
              <a:spAutoFit/>
            </a:bodyPr>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No “genera" soluciones nuevas, reutiliza soluciones previamente realizadas por humanos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La calidad del código se va degenerando en cada interacción (incluso borrando features ya implementadas)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 veces ignora las reglas que le hemos dado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Otras escapa del alcance definido e intenta hacer más de la cuenta</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Comete malas prácticas debido a su aprendizaje de base humana</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 muy fácil dejarse llevar y caer en ley del mínimo esfuerzo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Está limitada por el conocimiento del programador (el programador va tender a rechazar algo que no conoce o no sabe)</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En proyectos complejos se confunde y comete mucho más errores (definición de variables, mala ubicación del código...)</a:t>
              </a:r>
              <a:endParaRPr b="0" lang="es-ES" sz="1600" spc="-1" strike="noStrike">
                <a:solidFill>
                  <a:srgbClr val="000000"/>
                </a:solidFill>
                <a:latin typeface="Arial"/>
              </a:endParaRPr>
            </a:p>
            <a:p>
              <a:pPr defTabSz="914400">
                <a:lnSpc>
                  <a:spcPct val="150000"/>
                </a:lnSpc>
              </a:pPr>
              <a:endParaRPr b="0" lang="es-ES" sz="1600" spc="-1" strike="noStrike">
                <a:solidFill>
                  <a:srgbClr val="000000"/>
                </a:solidFill>
                <a:latin typeface="Arial"/>
              </a:endParaRPr>
            </a:p>
          </p:txBody>
        </p:sp>
      </p:grpSp>
      <p:pic>
        <p:nvPicPr>
          <p:cNvPr id="324" name="Google Shape;392;p33" descr=""/>
          <p:cNvPicPr/>
          <p:nvPr/>
        </p:nvPicPr>
        <p:blipFill>
          <a:blip r:embed="rId1"/>
          <a:stretch/>
        </p:blipFill>
        <p:spPr>
          <a:xfrm flipH="1">
            <a:off x="726480" y="1436400"/>
            <a:ext cx="507240" cy="66312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Google Shape;381;p 1"/>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26" name="Google Shape;382;p 1"/>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CONCLUSIONES PERSONALES</a:t>
            </a:r>
            <a:endParaRPr b="0" lang="es-ES" sz="2000" spc="-1" strike="noStrike">
              <a:solidFill>
                <a:srgbClr val="000000"/>
              </a:solidFill>
              <a:latin typeface="Arial"/>
            </a:endParaRPr>
          </a:p>
        </p:txBody>
      </p:sp>
      <p:sp>
        <p:nvSpPr>
          <p:cNvPr id="327" name="Google Shape;383;p 1"/>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Sombras sobre Cursor AI (II)</a:t>
            </a:r>
            <a:endParaRPr b="0" lang="es-ES" sz="1600" spc="-1" strike="noStrike">
              <a:solidFill>
                <a:srgbClr val="000000"/>
              </a:solidFill>
              <a:latin typeface="Arial"/>
            </a:endParaRPr>
          </a:p>
        </p:txBody>
      </p:sp>
      <p:sp>
        <p:nvSpPr>
          <p:cNvPr id="328" name="Google Shape;384;p 1"/>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29" name="Google Shape;385;p 1"/>
          <p:cNvCxnSpPr/>
          <p:nvPr/>
        </p:nvCxnSpPr>
        <p:spPr>
          <a:xfrm flipV="1">
            <a:off x="1358640" y="618840"/>
            <a:ext cx="9720" cy="685800"/>
          </a:xfrm>
          <a:prstGeom prst="straightConnector1">
            <a:avLst/>
          </a:prstGeom>
          <a:ln w="19080">
            <a:solidFill>
              <a:srgbClr val="179ad7"/>
            </a:solidFill>
            <a:miter/>
          </a:ln>
        </p:spPr>
      </p:cxnSp>
      <p:grpSp>
        <p:nvGrpSpPr>
          <p:cNvPr id="330" name="Google Shape;389;p 1"/>
          <p:cNvGrpSpPr/>
          <p:nvPr/>
        </p:nvGrpSpPr>
        <p:grpSpPr>
          <a:xfrm>
            <a:off x="725760" y="1503360"/>
            <a:ext cx="11225520" cy="3658320"/>
            <a:chOff x="725760" y="1503360"/>
            <a:chExt cx="11225520" cy="3658320"/>
          </a:xfrm>
        </p:grpSpPr>
        <p:sp>
          <p:nvSpPr>
            <p:cNvPr id="331" name="Google Shape;390;p 1"/>
            <p:cNvSpPr/>
            <p:nvPr/>
          </p:nvSpPr>
          <p:spPr>
            <a:xfrm>
              <a:off x="1367640" y="1503360"/>
              <a:ext cx="2256120" cy="50112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tabLst>
                  <a:tab algn="l" pos="0"/>
                </a:tabLst>
              </a:pPr>
              <a:r>
                <a:rPr b="1" lang="pt-PT" sz="1800" spc="-1" strike="noStrike">
                  <a:solidFill>
                    <a:srgbClr val="363e61"/>
                  </a:solidFill>
                  <a:latin typeface="Century Gothic"/>
                  <a:ea typeface="Century Gothic"/>
                </a:rPr>
                <a:t>Sombras</a:t>
              </a:r>
              <a:endParaRPr b="0" lang="es-ES" sz="1800" spc="-1" strike="noStrike">
                <a:solidFill>
                  <a:srgbClr val="000000"/>
                </a:solidFill>
                <a:latin typeface="Arial"/>
              </a:endParaRPr>
            </a:p>
          </p:txBody>
        </p:sp>
        <p:sp>
          <p:nvSpPr>
            <p:cNvPr id="332" name="Google Shape;391;p 1"/>
            <p:cNvSpPr/>
            <p:nvPr/>
          </p:nvSpPr>
          <p:spPr>
            <a:xfrm>
              <a:off x="725760" y="2148840"/>
              <a:ext cx="11225520" cy="3012840"/>
            </a:xfrm>
            <a:prstGeom prst="rect">
              <a:avLst/>
            </a:prstGeom>
            <a:noFill/>
            <a:ln w="0">
              <a:noFill/>
            </a:ln>
          </p:spPr>
          <p:style>
            <a:lnRef idx="0"/>
            <a:fillRef idx="0"/>
            <a:effectRef idx="0"/>
            <a:fontRef idx="minor"/>
          </p:style>
          <p:txBody>
            <a:bodyPr lIns="0" rIns="90000" tIns="45000" bIns="45000" anchor="t">
              <a:spAutoFit/>
            </a:bodyPr>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Se necesita una conexión a internet constante </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Dependencia a terceros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Cuidado con el número de peticiones y los planes de pago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Alto coste energético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Alto coste ético</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Dudas</a:t>
              </a:r>
              <a:r>
                <a:rPr b="0" lang="en-US" sz="1600" spc="-1" strike="noStrike">
                  <a:solidFill>
                    <a:schemeClr val="dk1"/>
                  </a:solidFill>
                  <a:latin typeface="Tahoma"/>
                  <a:ea typeface="Tahoma"/>
                </a:rPr>
                <a:t> </a:t>
              </a:r>
              <a:r>
                <a:rPr b="0" lang="es-ES" sz="1600" spc="-1" strike="noStrike">
                  <a:solidFill>
                    <a:schemeClr val="dk1"/>
                  </a:solidFill>
                  <a:latin typeface="Tahoma"/>
                  <a:ea typeface="Tahoma"/>
                </a:rPr>
                <a:t>sobre</a:t>
              </a:r>
              <a:r>
                <a:rPr b="0" lang="en-US" sz="1600" spc="-1" strike="noStrike">
                  <a:solidFill>
                    <a:schemeClr val="dk1"/>
                  </a:solidFill>
                  <a:latin typeface="Tahoma"/>
                  <a:ea typeface="Tahoma"/>
                </a:rPr>
                <a:t> </a:t>
              </a:r>
              <a:r>
                <a:rPr b="0" lang="es-ES" sz="1600" spc="-1" strike="noStrike">
                  <a:solidFill>
                    <a:schemeClr val="dk1"/>
                  </a:solidFill>
                  <a:latin typeface="Tahoma"/>
                  <a:ea typeface="Tahoma"/>
                </a:rPr>
                <a:t>privacidad</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Alta tendencia a entrar en bucle o “alucinar” (inventa comandos o funciones que por ejemplo no existen…)</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a:solidFill>
                    <a:schemeClr val="dk1"/>
                  </a:solidFill>
                  <a:latin typeface="Tahoma"/>
                  <a:ea typeface="Tahoma"/>
                </a:rPr>
                <a:t>Asignación de más proyectos a programadores ya que ahora solo “supervisan”, mayor precariedad laboral</a:t>
              </a:r>
              <a:endParaRPr b="0" lang="es-ES" sz="1600" spc="-1" strike="noStrike">
                <a:solidFill>
                  <a:srgbClr val="000000"/>
                </a:solidFill>
                <a:latin typeface="Arial"/>
              </a:endParaRPr>
            </a:p>
          </p:txBody>
        </p:sp>
      </p:grpSp>
      <p:pic>
        <p:nvPicPr>
          <p:cNvPr id="333" name="Google Shape;392;p 1" descr=""/>
          <p:cNvPicPr/>
          <p:nvPr/>
        </p:nvPicPr>
        <p:blipFill>
          <a:blip r:embed="rId1"/>
          <a:stretch/>
        </p:blipFill>
        <p:spPr>
          <a:xfrm flipH="1">
            <a:off x="726480" y="1436400"/>
            <a:ext cx="507240" cy="6631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Google Shape;305;p29"/>
          <p:cNvSpPr/>
          <p:nvPr/>
        </p:nvSpPr>
        <p:spPr>
          <a:xfrm>
            <a:off x="1489320" y="2296440"/>
            <a:ext cx="9203040" cy="3136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2500" spc="-1" strike="noStrike">
                <a:solidFill>
                  <a:srgbClr val="143c64"/>
                </a:solidFill>
                <a:latin typeface="Century Gothic"/>
                <a:ea typeface="Century Gothic"/>
              </a:rPr>
              <a:t>Cursor AI es una herramienta Vibe Coding útil, pero no puede sustituir a un programador. </a:t>
            </a: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Century Gothic"/>
              </a:rPr>
              <a:t>El ser humano es quien da valor al código.</a:t>
            </a:r>
            <a:endParaRPr b="0" lang="es-ES" sz="2500" spc="-1" strike="noStrike">
              <a:solidFill>
                <a:srgbClr val="000000"/>
              </a:solidFill>
              <a:latin typeface="Arial"/>
            </a:endParaRPr>
          </a:p>
          <a:p>
            <a:pPr algn="ctr" defTabSz="914400">
              <a:lnSpc>
                <a:spcPct val="100000"/>
              </a:lnSpc>
              <a:tabLst>
                <a:tab algn="l" pos="0"/>
              </a:tabLst>
            </a:pP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DejaVu Sans"/>
              </a:rPr>
              <a:t>¡Mucho cuidado con las expectativas! </a:t>
            </a:r>
            <a:endParaRPr b="0" lang="es-ES" sz="2500" spc="-1" strike="noStrike">
              <a:solidFill>
                <a:srgbClr val="000000"/>
              </a:solidFill>
              <a:latin typeface="Arial"/>
            </a:endParaRPr>
          </a:p>
          <a:p>
            <a:pPr algn="ctr" defTabSz="914400">
              <a:lnSpc>
                <a:spcPct val="100000"/>
              </a:lnSpc>
              <a:tabLst>
                <a:tab algn="l" pos="0"/>
              </a:tabLst>
            </a:pP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DejaVu Sans"/>
              </a:rPr>
              <a:t>Ahorramos tiempo en programación,</a:t>
            </a: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143c64"/>
                </a:solidFill>
                <a:latin typeface="Century Gothic"/>
                <a:ea typeface="DejaVu Sans"/>
              </a:rPr>
              <a:t>pero lo invertimos en supervisión y comprobación.</a:t>
            </a:r>
            <a:endParaRPr b="0" lang="es-ES" sz="2500" spc="-1" strike="noStrike">
              <a:solidFill>
                <a:srgbClr val="000000"/>
              </a:solidFill>
              <a:latin typeface="Arial"/>
            </a:endParaRPr>
          </a:p>
        </p:txBody>
      </p:sp>
      <p:sp>
        <p:nvSpPr>
          <p:cNvPr id="335" name="Google Shape;306;p29"/>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36" name="Google Shape;307;p29"/>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TÍTULO / TITLE</a:t>
            </a:r>
            <a:endParaRPr b="0" lang="es-ES" sz="2000" spc="-1" strike="noStrike">
              <a:solidFill>
                <a:srgbClr val="000000"/>
              </a:solidFill>
              <a:latin typeface="Arial"/>
            </a:endParaRPr>
          </a:p>
        </p:txBody>
      </p:sp>
      <p:sp>
        <p:nvSpPr>
          <p:cNvPr id="337" name="Google Shape;308;p29"/>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Subtítulo / Subtitle</a:t>
            </a:r>
            <a:endParaRPr b="0" lang="es-ES" sz="1600" spc="-1" strike="noStrike">
              <a:solidFill>
                <a:srgbClr val="000000"/>
              </a:solidFill>
              <a:latin typeface="Arial"/>
            </a:endParaRPr>
          </a:p>
        </p:txBody>
      </p:sp>
      <p:sp>
        <p:nvSpPr>
          <p:cNvPr id="338" name="Google Shape;309;p29"/>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09</a:t>
            </a:r>
            <a:endParaRPr b="0" lang="es-ES" sz="5000" spc="-1" strike="noStrike">
              <a:solidFill>
                <a:srgbClr val="000000"/>
              </a:solidFill>
              <a:latin typeface="Arial"/>
            </a:endParaRPr>
          </a:p>
        </p:txBody>
      </p:sp>
      <p:cxnSp>
        <p:nvCxnSpPr>
          <p:cNvPr id="339" name="Google Shape;310;p29"/>
          <p:cNvCxnSpPr/>
          <p:nvPr/>
        </p:nvCxnSpPr>
        <p:spPr>
          <a:xfrm flipV="1">
            <a:off x="1358640" y="618840"/>
            <a:ext cx="9720" cy="6858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0" name="Google Shape;132;p16"/>
          <p:cNvSpPr/>
          <p:nvPr/>
        </p:nvSpPr>
        <p:spPr>
          <a:xfrm>
            <a:off x="619920" y="4273560"/>
            <a:ext cx="2865960" cy="470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Referencias</a:t>
            </a:r>
            <a:endParaRPr b="0" lang="es-ES" sz="2500" spc="-1" strike="noStrike">
              <a:solidFill>
                <a:srgbClr val="000000"/>
              </a:solidFill>
              <a:latin typeface="Arial"/>
            </a:endParaRPr>
          </a:p>
        </p:txBody>
      </p:sp>
      <p:sp>
        <p:nvSpPr>
          <p:cNvPr id="341" name="Google Shape;133;p16"/>
          <p:cNvSpPr/>
          <p:nvPr/>
        </p:nvSpPr>
        <p:spPr>
          <a:xfrm>
            <a:off x="618120" y="3082320"/>
            <a:ext cx="114048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10</a:t>
            </a:r>
            <a:endParaRPr b="0" lang="es-ES" sz="6000" spc="-1" strike="noStrike">
              <a:solidFill>
                <a:srgbClr val="000000"/>
              </a:solidFill>
              <a:latin typeface="Arial"/>
            </a:endParaRPr>
          </a:p>
        </p:txBody>
      </p:sp>
      <p:cxnSp>
        <p:nvCxnSpPr>
          <p:cNvPr id="342" name="Google Shape;134;p16"/>
          <p:cNvCxnSpPr/>
          <p:nvPr/>
        </p:nvCxnSpPr>
        <p:spPr>
          <a:xfrm flipV="1">
            <a:off x="651960" y="3987720"/>
            <a:ext cx="871200" cy="234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Google Shape;381;p33"/>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44" name="Google Shape;382;p33"/>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REFERENCIAS</a:t>
            </a:r>
            <a:endParaRPr b="0" lang="es-ES" sz="2000" spc="-1" strike="noStrike">
              <a:solidFill>
                <a:srgbClr val="000000"/>
              </a:solidFill>
              <a:latin typeface="Arial"/>
            </a:endParaRPr>
          </a:p>
        </p:txBody>
      </p:sp>
      <p:sp>
        <p:nvSpPr>
          <p:cNvPr id="345" name="Google Shape;383;p33"/>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Enlaces de interés</a:t>
            </a:r>
            <a:endParaRPr b="0" lang="es-ES" sz="1600" spc="-1" strike="noStrike">
              <a:solidFill>
                <a:srgbClr val="000000"/>
              </a:solidFill>
              <a:latin typeface="Arial"/>
            </a:endParaRPr>
          </a:p>
        </p:txBody>
      </p:sp>
      <p:sp>
        <p:nvSpPr>
          <p:cNvPr id="346" name="Google Shape;384;p33"/>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10</a:t>
            </a:r>
            <a:endParaRPr b="0" lang="es-ES" sz="5000" spc="-1" strike="noStrike">
              <a:solidFill>
                <a:srgbClr val="000000"/>
              </a:solidFill>
              <a:latin typeface="Arial"/>
            </a:endParaRPr>
          </a:p>
        </p:txBody>
      </p:sp>
      <p:cxnSp>
        <p:nvCxnSpPr>
          <p:cNvPr id="347" name="Google Shape;385;p33"/>
          <p:cNvCxnSpPr/>
          <p:nvPr/>
        </p:nvCxnSpPr>
        <p:spPr>
          <a:xfrm flipV="1">
            <a:off x="1358640" y="618840"/>
            <a:ext cx="9720" cy="685800"/>
          </a:xfrm>
          <a:prstGeom prst="straightConnector1">
            <a:avLst/>
          </a:prstGeom>
          <a:ln w="19080">
            <a:solidFill>
              <a:srgbClr val="179ad7"/>
            </a:solidFill>
            <a:miter/>
          </a:ln>
        </p:spPr>
      </p:cxnSp>
      <p:sp>
        <p:nvSpPr>
          <p:cNvPr id="348" name="Google Shape;391;p33"/>
          <p:cNvSpPr/>
          <p:nvPr/>
        </p:nvSpPr>
        <p:spPr>
          <a:xfrm>
            <a:off x="725760" y="1858680"/>
            <a:ext cx="11225520" cy="4526280"/>
          </a:xfrm>
          <a:prstGeom prst="rect">
            <a:avLst/>
          </a:prstGeom>
          <a:noFill/>
          <a:ln w="0">
            <a:noFill/>
          </a:ln>
        </p:spPr>
        <p:style>
          <a:lnRef idx="0"/>
          <a:fillRef idx="0"/>
          <a:effectRef idx="0"/>
          <a:fontRef idx="minor"/>
        </p:style>
        <p:txBody>
          <a:bodyPr lIns="0" rIns="90000" tIns="45000" bIns="45000" anchor="t">
            <a:spAutoFit/>
          </a:bodyPr>
          <a:p>
            <a:pPr defTabSz="914400">
              <a:lnSpc>
                <a:spcPct val="150000"/>
              </a:lnSpc>
            </a:pPr>
            <a:endParaRPr b="0" lang="es-ES" sz="2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1"/>
              </a:rPr>
              <a:t>https://en.wikipedia.org/wiki/Vibe_coding</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2"/>
              </a:rPr>
              <a:t>https://github.com/PatrickJS/awesome-cursorrules</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3"/>
              </a:rPr>
              <a:t>https://www.youtube.com/watch?v=cE84Q5IRR6U</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4"/>
              </a:rPr>
              <a:t>https://www.youtube.com/watch?v=bg4z70cOOF4</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5"/>
              </a:rPr>
              <a:t>https://www.youtube.com/watch?v=YWwS911iLhg</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rPr>
              <a:t>https://www.youtube.com/watch?v=h2giTZogX0M</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6"/>
              </a:rPr>
              <a:t>https://computerhoy.20minutos.es/tecnologia/programadores-alian-ia-pero-podrian-estar-cavando-propia-tumba-estoy-cuatro-proyectos-vez-aunque-realidad-1467087</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7"/>
              </a:rPr>
              <a:t>https://es.wired.com/articulos/vibe-coding-asi-es-como-la-ia-esta-cambiando-la-industria-de-la-programacion</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hlinkClick r:id="rId8"/>
              </a:rPr>
              <a:t>https://youtu.be/as9N6_b732I?si=75hhhtGL5sOFF7w6</a:t>
            </a:r>
            <a:endParaRPr b="0" lang="es-ES" sz="1600" spc="-1" strike="noStrike">
              <a:solidFill>
                <a:srgbClr val="000000"/>
              </a:solidFill>
              <a:latin typeface="Arial"/>
            </a:endParaRPr>
          </a:p>
          <a:p>
            <a:pPr marL="285840" indent="-285840" defTabSz="914400">
              <a:lnSpc>
                <a:spcPct val="150000"/>
              </a:lnSpc>
              <a:buClr>
                <a:srgbClr val="156082"/>
              </a:buClr>
              <a:buFont typeface="Arial"/>
              <a:buChar char="•"/>
            </a:pPr>
            <a:r>
              <a:rPr b="0" lang="es-ES" sz="1600" spc="-1" strike="noStrike" u="sng">
                <a:solidFill>
                  <a:schemeClr val="dk1"/>
                </a:solidFill>
                <a:uFillTx/>
                <a:latin typeface="Tahoma"/>
                <a:ea typeface="Tahoma"/>
              </a:rPr>
              <a:t>https://platform.openai.com/docs/guides/gpt-best-practices</a:t>
            </a:r>
            <a:endParaRPr b="0" lang="es-ES" sz="1600" spc="-1" strike="noStrike">
              <a:solidFill>
                <a:srgbClr val="000000"/>
              </a:solidFill>
              <a:latin typeface="Arial"/>
            </a:endParaRPr>
          </a:p>
          <a:p>
            <a:pPr defTabSz="914400">
              <a:lnSpc>
                <a:spcPct val="150000"/>
              </a:lnSpc>
            </a:pPr>
            <a:endParaRPr b="0" lang="es-E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9" name="Google Shape;156;p19"/>
          <p:cNvSpPr/>
          <p:nvPr/>
        </p:nvSpPr>
        <p:spPr>
          <a:xfrm>
            <a:off x="4554000" y="1501560"/>
            <a:ext cx="6129720" cy="1142280"/>
          </a:xfrm>
          <a:prstGeom prst="rect">
            <a:avLst/>
          </a:prstGeom>
          <a:noFill/>
          <a:ln w="0">
            <a:noFill/>
          </a:ln>
        </p:spPr>
        <p:style>
          <a:lnRef idx="0"/>
          <a:fillRef idx="0"/>
          <a:effectRef idx="0"/>
          <a:fontRef idx="minor"/>
        </p:style>
        <p:txBody>
          <a:bodyPr lIns="0" rIns="90000" tIns="0" bIns="0" anchor="t">
            <a:spAutoFit/>
          </a:bodyPr>
          <a:p>
            <a:pPr defTabSz="914400">
              <a:lnSpc>
                <a:spcPct val="100000"/>
              </a:lnSpc>
              <a:tabLst>
                <a:tab algn="l" pos="0"/>
              </a:tabLst>
            </a:pPr>
            <a:endParaRPr b="0" lang="es-ES" sz="2500" spc="-1" strike="noStrike">
              <a:solidFill>
                <a:srgbClr val="000000"/>
              </a:solidFill>
              <a:latin typeface="Arial"/>
            </a:endParaRPr>
          </a:p>
          <a:p>
            <a:pPr defTabSz="914400">
              <a:lnSpc>
                <a:spcPct val="100000"/>
              </a:lnSpc>
              <a:tabLst>
                <a:tab algn="l" pos="0"/>
              </a:tabLst>
            </a:pPr>
            <a:r>
              <a:rPr b="1" lang="es-ES" sz="2500" spc="-1" strike="noStrike">
                <a:solidFill>
                  <a:srgbClr val="363e61"/>
                </a:solidFill>
                <a:latin typeface="Century Gothic"/>
                <a:ea typeface="Century Gothic"/>
              </a:rPr>
              <a:t>Gracias a nuestros Sponsors PLATINO</a:t>
            </a:r>
            <a:endParaRPr b="0" lang="es-ES" sz="2500" spc="-1" strike="noStrike">
              <a:solidFill>
                <a:srgbClr val="000000"/>
              </a:solidFill>
              <a:latin typeface="Arial"/>
            </a:endParaRPr>
          </a:p>
          <a:p>
            <a:pPr defTabSz="914400">
              <a:lnSpc>
                <a:spcPct val="100000"/>
              </a:lnSpc>
              <a:tabLst>
                <a:tab algn="l" pos="0"/>
              </a:tabLst>
            </a:pPr>
            <a:r>
              <a:rPr b="1" lang="es-ES" sz="2500" spc="-1" strike="noStrike">
                <a:solidFill>
                  <a:srgbClr val="363e61"/>
                </a:solidFill>
                <a:latin typeface="Century Gothic"/>
                <a:ea typeface="Century Gothic"/>
              </a:rPr>
              <a:t>Thanks to our PLATINUM Sponsors</a:t>
            </a:r>
            <a:endParaRPr b="0" lang="es-ES" sz="2500" spc="-1" strike="noStrike">
              <a:solidFill>
                <a:srgbClr val="000000"/>
              </a:solidFill>
              <a:latin typeface="Arial"/>
            </a:endParaRPr>
          </a:p>
        </p:txBody>
      </p:sp>
      <p:sp>
        <p:nvSpPr>
          <p:cNvPr id="350" name="Google Shape;157;p19"/>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pic>
        <p:nvPicPr>
          <p:cNvPr id="351" name="Google Shape;158;p19" descr=""/>
          <p:cNvPicPr/>
          <p:nvPr/>
        </p:nvPicPr>
        <p:blipFill>
          <a:blip r:embed="rId2"/>
          <a:stretch/>
        </p:blipFill>
        <p:spPr>
          <a:xfrm flipH="1">
            <a:off x="1616400" y="1645560"/>
            <a:ext cx="2633760" cy="34365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2" name="Google Shape;164;p20"/>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353" name="Google Shape;165;p20"/>
          <p:cNvSpPr/>
          <p:nvPr/>
        </p:nvSpPr>
        <p:spPr>
          <a:xfrm>
            <a:off x="1860120" y="2228040"/>
            <a:ext cx="8061480" cy="152316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363e61"/>
                </a:solidFill>
                <a:latin typeface="Century Gothic"/>
                <a:ea typeface="Century Gothic"/>
              </a:rPr>
              <a:t>Gracias a nuestros Sponsors ORO, PLATA y BRONCE</a:t>
            </a:r>
            <a:endParaRPr b="0" lang="es-ES" sz="2500" spc="-1" strike="noStrike">
              <a:solidFill>
                <a:srgbClr val="000000"/>
              </a:solidFill>
              <a:latin typeface="Arial"/>
            </a:endParaRPr>
          </a:p>
          <a:p>
            <a:pPr algn="ctr" defTabSz="914400">
              <a:lnSpc>
                <a:spcPct val="100000"/>
              </a:lnSpc>
              <a:tabLst>
                <a:tab algn="l" pos="0"/>
              </a:tabLst>
            </a:pPr>
            <a:r>
              <a:rPr b="1" lang="es-ES" sz="2500" spc="-1" strike="noStrike">
                <a:solidFill>
                  <a:srgbClr val="363e61"/>
                </a:solidFill>
                <a:latin typeface="Century Gothic"/>
                <a:ea typeface="Century Gothic"/>
              </a:rPr>
              <a:t>Thanks to our GOLD, SILVER and BRONZE Sponsors</a:t>
            </a:r>
            <a:endParaRPr b="0" lang="es-ES" sz="2500" spc="-1" strike="noStrike">
              <a:solidFill>
                <a:srgbClr val="000000"/>
              </a:solidFill>
              <a:latin typeface="Arial"/>
            </a:endParaRPr>
          </a:p>
        </p:txBody>
      </p:sp>
      <p:pic>
        <p:nvPicPr>
          <p:cNvPr id="354" name="Google Shape;166;p20" descr=""/>
          <p:cNvPicPr/>
          <p:nvPr/>
        </p:nvPicPr>
        <p:blipFill>
          <a:blip r:embed="rId2"/>
          <a:stretch/>
        </p:blipFill>
        <p:spPr>
          <a:xfrm>
            <a:off x="3627720" y="1042920"/>
            <a:ext cx="1051920" cy="1363320"/>
          </a:xfrm>
          <a:prstGeom prst="rect">
            <a:avLst/>
          </a:prstGeom>
          <a:ln w="0">
            <a:noFill/>
          </a:ln>
        </p:spPr>
      </p:pic>
      <p:pic>
        <p:nvPicPr>
          <p:cNvPr id="355" name="Google Shape;167;p20" descr=""/>
          <p:cNvPicPr/>
          <p:nvPr/>
        </p:nvPicPr>
        <p:blipFill>
          <a:blip r:embed="rId3"/>
          <a:stretch/>
        </p:blipFill>
        <p:spPr>
          <a:xfrm>
            <a:off x="5160600" y="1042920"/>
            <a:ext cx="1051920" cy="1363320"/>
          </a:xfrm>
          <a:prstGeom prst="rect">
            <a:avLst/>
          </a:prstGeom>
          <a:ln w="0">
            <a:noFill/>
          </a:ln>
        </p:spPr>
      </p:pic>
      <p:pic>
        <p:nvPicPr>
          <p:cNvPr id="356" name="Google Shape;168;p20" descr=""/>
          <p:cNvPicPr/>
          <p:nvPr/>
        </p:nvPicPr>
        <p:blipFill>
          <a:blip r:embed="rId4"/>
          <a:stretch/>
        </p:blipFill>
        <p:spPr>
          <a:xfrm>
            <a:off x="6666840" y="1042920"/>
            <a:ext cx="1051920" cy="136332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7" name="Google Shape;399;p34"/>
          <p:cNvSpPr/>
          <p:nvPr/>
        </p:nvSpPr>
        <p:spPr>
          <a:xfrm>
            <a:off x="303120" y="865080"/>
            <a:ext cx="11576160" cy="1308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4000" spc="-1" strike="noStrike">
                <a:solidFill>
                  <a:schemeClr val="lt1"/>
                </a:solidFill>
                <a:latin typeface="Century Gothic"/>
                <a:ea typeface="Century Gothic"/>
              </a:rPr>
              <a:t>Muchas gracias :)</a:t>
            </a:r>
            <a:endParaRPr b="0" lang="es-ES" sz="4000" spc="-1" strike="noStrike">
              <a:solidFill>
                <a:srgbClr val="ffffff"/>
              </a:solidFill>
              <a:latin typeface="Arial"/>
            </a:endParaRPr>
          </a:p>
          <a:p>
            <a:pPr algn="ctr" defTabSz="914400">
              <a:lnSpc>
                <a:spcPct val="100000"/>
              </a:lnSpc>
              <a:tabLst>
                <a:tab algn="l" pos="0"/>
              </a:tabLst>
            </a:pPr>
            <a:r>
              <a:rPr b="1" lang="es-ES" sz="4000" spc="-1" strike="noStrike">
                <a:solidFill>
                  <a:schemeClr val="lt1"/>
                </a:solidFill>
                <a:latin typeface="Century Gothic"/>
                <a:ea typeface="Century Gothic"/>
              </a:rPr>
              <a:t>Thank you :)</a:t>
            </a:r>
            <a:endParaRPr b="0" lang="es-ES" sz="4000" spc="-1" strike="noStrike">
              <a:solidFill>
                <a:srgbClr val="ffffff"/>
              </a:solidFill>
              <a:latin typeface="Arial"/>
            </a:endParaRPr>
          </a:p>
        </p:txBody>
      </p:sp>
      <p:sp>
        <p:nvSpPr>
          <p:cNvPr id="358" name="Google Shape;400;p34"/>
          <p:cNvSpPr/>
          <p:nvPr/>
        </p:nvSpPr>
        <p:spPr>
          <a:xfrm>
            <a:off x="-16200" y="6144480"/>
            <a:ext cx="12211920" cy="700560"/>
          </a:xfrm>
          <a:prstGeom prst="rect">
            <a:avLst/>
          </a:prstGeom>
          <a:solidFill>
            <a:schemeClr val="lt1"/>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359" name="Google Shape;401;p34"/>
          <p:cNvSpPr/>
          <p:nvPr/>
        </p:nvSpPr>
        <p:spPr>
          <a:xfrm>
            <a:off x="1125720" y="6299640"/>
            <a:ext cx="9916200" cy="318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500" spc="-1" strike="noStrike">
                <a:solidFill>
                  <a:srgbClr val="363e61"/>
                </a:solidFill>
                <a:latin typeface="Century Gothic"/>
                <a:ea typeface="Century Gothic"/>
              </a:rPr>
              <a:t>Este evento está organizado por la AED mediante un convenio de colaboración con la Amtega.</a:t>
            </a:r>
            <a:endParaRPr b="0" lang="es-ES" sz="15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6" name="Google Shape;200;p 1"/>
          <p:cNvSpPr/>
          <p:nvPr/>
        </p:nvSpPr>
        <p:spPr>
          <a:xfrm>
            <a:off x="6643440" y="1713960"/>
            <a:ext cx="4856400" cy="401112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77" name="Google Shape;201;p 2"/>
          <p:cNvSpPr/>
          <p:nvPr/>
        </p:nvSpPr>
        <p:spPr>
          <a:xfrm>
            <a:off x="929160" y="1712160"/>
            <a:ext cx="5476320" cy="219204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1" lang="es-ES" sz="1600" spc="-1" strike="noStrike">
                <a:solidFill>
                  <a:schemeClr val="dk1"/>
                </a:solidFill>
                <a:latin typeface="Tahoma"/>
                <a:ea typeface="Tahoma"/>
              </a:rPr>
              <a:t>Resumen trayectoria:</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Desarrollador FE (Freelance), 2016-2018: HTML, CSS, SASS, SCSS, JavaScript, jQuery.</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Desarrollador FE (Cocomore), 2018 – Actualidad: Drupal, HTML, CSS, SASS, SCSS, JavaScript, jQuery, Twig.</a:t>
            </a:r>
            <a:endParaRPr b="0" lang="es-ES" sz="1600" spc="-1" strike="noStrike">
              <a:solidFill>
                <a:srgbClr val="000000"/>
              </a:solidFill>
              <a:latin typeface="Arial"/>
            </a:endParaRPr>
          </a:p>
        </p:txBody>
      </p:sp>
      <p:sp>
        <p:nvSpPr>
          <p:cNvPr id="78" name="Google Shape;202;p 2"/>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79" name="Google Shape;203;p 2"/>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PRESENTACIÓN</a:t>
            </a:r>
            <a:endParaRPr b="0" lang="es-ES" sz="2000" spc="-1" strike="noStrike">
              <a:solidFill>
                <a:srgbClr val="000000"/>
              </a:solidFill>
              <a:latin typeface="Arial"/>
            </a:endParaRPr>
          </a:p>
        </p:txBody>
      </p:sp>
      <p:sp>
        <p:nvSpPr>
          <p:cNvPr id="80" name="Google Shape;204;p 2"/>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Sobre mí</a:t>
            </a:r>
            <a:endParaRPr b="0" lang="es-ES" sz="1600" spc="-1" strike="noStrike">
              <a:solidFill>
                <a:srgbClr val="000000"/>
              </a:solidFill>
              <a:latin typeface="Arial"/>
            </a:endParaRPr>
          </a:p>
        </p:txBody>
      </p:sp>
      <p:sp>
        <p:nvSpPr>
          <p:cNvPr id="81" name="Google Shape;205;p 2"/>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01</a:t>
            </a:r>
            <a:endParaRPr b="0" lang="es-ES" sz="5000" spc="-1" strike="noStrike">
              <a:solidFill>
                <a:srgbClr val="000000"/>
              </a:solidFill>
              <a:latin typeface="Arial"/>
            </a:endParaRPr>
          </a:p>
        </p:txBody>
      </p:sp>
      <p:cxnSp>
        <p:nvCxnSpPr>
          <p:cNvPr id="82" name="Google Shape;206;p 2"/>
          <p:cNvCxnSpPr/>
          <p:nvPr/>
        </p:nvCxnSpPr>
        <p:spPr>
          <a:xfrm flipV="1">
            <a:off x="1358640" y="618840"/>
            <a:ext cx="9720" cy="685800"/>
          </a:xfrm>
          <a:prstGeom prst="straightConnector1">
            <a:avLst/>
          </a:prstGeom>
          <a:ln w="19080">
            <a:solidFill>
              <a:srgbClr val="179ad7"/>
            </a:solidFill>
            <a:miter/>
          </a:ln>
        </p:spPr>
      </p:cxnSp>
      <p:pic>
        <p:nvPicPr>
          <p:cNvPr id="83" name="Google Shape;179;p24" descr=""/>
          <p:cNvPicPr/>
          <p:nvPr/>
        </p:nvPicPr>
        <p:blipFill>
          <a:blip r:embed="rId2"/>
          <a:stretch/>
        </p:blipFill>
        <p:spPr>
          <a:xfrm>
            <a:off x="900000" y="4264200"/>
            <a:ext cx="266400" cy="352800"/>
          </a:xfrm>
          <a:prstGeom prst="rect">
            <a:avLst/>
          </a:prstGeom>
          <a:ln w="0">
            <a:noFill/>
          </a:ln>
        </p:spPr>
      </p:pic>
      <p:sp>
        <p:nvSpPr>
          <p:cNvPr id="84" name="Rectángulo 83"/>
          <p:cNvSpPr/>
          <p:nvPr/>
        </p:nvSpPr>
        <p:spPr>
          <a:xfrm>
            <a:off x="1260000" y="4174200"/>
            <a:ext cx="5032800" cy="53280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https://www.drupal.org/u/ipavonperez</a:t>
            </a:r>
            <a:endParaRPr b="0" lang="es-ES" sz="1600" spc="-1" strike="noStrike">
              <a:solidFill>
                <a:srgbClr val="000000"/>
              </a:solidFill>
              <a:latin typeface="Arial"/>
            </a:endParaRPr>
          </a:p>
        </p:txBody>
      </p:sp>
      <p:pic>
        <p:nvPicPr>
          <p:cNvPr id="85" name="Imagen 84" descr=""/>
          <p:cNvPicPr/>
          <p:nvPr/>
        </p:nvPicPr>
        <p:blipFill>
          <a:blip r:embed="rId3"/>
          <a:stretch/>
        </p:blipFill>
        <p:spPr>
          <a:xfrm>
            <a:off x="864000" y="4788000"/>
            <a:ext cx="352800" cy="352800"/>
          </a:xfrm>
          <a:prstGeom prst="rect">
            <a:avLst/>
          </a:prstGeom>
          <a:ln w="0">
            <a:noFill/>
          </a:ln>
        </p:spPr>
      </p:pic>
      <p:sp>
        <p:nvSpPr>
          <p:cNvPr id="86" name="Rectángulo 85"/>
          <p:cNvSpPr/>
          <p:nvPr/>
        </p:nvSpPr>
        <p:spPr>
          <a:xfrm>
            <a:off x="1260000" y="4698000"/>
            <a:ext cx="5032800" cy="53280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https://www.linkedin.com/in/isaac-pavon-perez</a:t>
            </a:r>
            <a:endParaRPr b="0" lang="es-ES" sz="1600" spc="-1" strike="noStrike">
              <a:solidFill>
                <a:srgbClr val="000000"/>
              </a:solidFill>
              <a:latin typeface="Arial"/>
            </a:endParaRPr>
          </a:p>
        </p:txBody>
      </p:sp>
      <p:pic>
        <p:nvPicPr>
          <p:cNvPr id="87" name="Google Shape;474;p 1" descr=""/>
          <p:cNvPicPr/>
          <p:nvPr/>
        </p:nvPicPr>
        <p:blipFill>
          <a:blip r:embed="rId4"/>
          <a:stretch/>
        </p:blipFill>
        <p:spPr>
          <a:xfrm flipH="1">
            <a:off x="870840" y="5292000"/>
            <a:ext cx="353160" cy="353160"/>
          </a:xfrm>
          <a:prstGeom prst="rect">
            <a:avLst/>
          </a:prstGeom>
          <a:ln w="0">
            <a:noFill/>
          </a:ln>
        </p:spPr>
      </p:pic>
      <p:sp>
        <p:nvSpPr>
          <p:cNvPr id="88" name="Rectángulo 87"/>
          <p:cNvSpPr/>
          <p:nvPr/>
        </p:nvSpPr>
        <p:spPr>
          <a:xfrm>
            <a:off x="1260000" y="5220360"/>
            <a:ext cx="5032800" cy="49680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isaac.pavon@cocomore.com</a:t>
            </a:r>
            <a:endParaRPr b="0" lang="es-E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9" name="Google Shape;201;p 1"/>
          <p:cNvSpPr/>
          <p:nvPr/>
        </p:nvSpPr>
        <p:spPr>
          <a:xfrm>
            <a:off x="929160" y="1712160"/>
            <a:ext cx="10224000" cy="3846600"/>
          </a:xfrm>
          <a:prstGeom prst="rect">
            <a:avLst/>
          </a:prstGeom>
          <a:noFill/>
          <a:ln w="0">
            <a:noFill/>
          </a:ln>
        </p:spPr>
        <p:style>
          <a:lnRef idx="0"/>
          <a:fillRef idx="0"/>
          <a:effectRef idx="0"/>
          <a:fontRef idx="minor"/>
        </p:style>
        <p:txBody>
          <a:bodyPr lIns="0" rIns="90000" tIns="0" bIns="0" anchor="t">
            <a:spAutoFit/>
          </a:bodyPr>
          <a:p>
            <a:pPr defTabSz="914400">
              <a:lnSpc>
                <a:spcPct val="150000"/>
              </a:lnSpc>
              <a:tabLst>
                <a:tab algn="l" pos="0"/>
              </a:tabLst>
            </a:pPr>
            <a:r>
              <a:rPr b="1" lang="es-ES" sz="1600" spc="-1" strike="noStrike">
                <a:solidFill>
                  <a:schemeClr val="dk1"/>
                </a:solidFill>
                <a:latin typeface="Tahoma"/>
                <a:ea typeface="Tahoma"/>
              </a:rPr>
              <a:t>Artículos</a:t>
            </a:r>
            <a:r>
              <a:rPr b="0" lang="es-ES" sz="1600" spc="-1" strike="noStrike">
                <a:solidFill>
                  <a:schemeClr val="dk1"/>
                </a:solidFill>
                <a:latin typeface="Tahoma"/>
                <a:ea typeface="Tahoma"/>
              </a:rPr>
              <a:t>:</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1" i="1" lang="es-ES" sz="1600" spc="-1" strike="noStrike">
                <a:solidFill>
                  <a:schemeClr val="dk1"/>
                </a:solidFill>
                <a:latin typeface="Tahoma"/>
                <a:ea typeface="Tahoma"/>
              </a:rPr>
              <a:t>New CSS Trigonometric functions and animations</a:t>
            </a:r>
            <a:r>
              <a:rPr b="0" lang="es-ES" sz="1600" spc="-1" strike="noStrike">
                <a:solidFill>
                  <a:schemeClr val="dk1"/>
                </a:solidFill>
                <a:latin typeface="Tahoma"/>
                <a:ea typeface="Tahoma"/>
              </a:rPr>
              <a:t>: </a:t>
            </a:r>
            <a:r>
              <a:rPr b="0" lang="es-ES" sz="1600" spc="-1" strike="noStrike" u="sng">
                <a:solidFill>
                  <a:schemeClr val="dk1"/>
                </a:solidFill>
                <a:uFillTx/>
                <a:latin typeface="Tahoma"/>
                <a:ea typeface="Tahoma"/>
                <a:hlinkClick r:id="rId2"/>
              </a:rPr>
              <a:t>https://www.cocomore.com/blog/new-css-trigonometric-functions-and-animations</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1" i="1" lang="es-ES" sz="1600" spc="-1" strike="noStrike">
                <a:solidFill>
                  <a:schemeClr val="dk1"/>
                </a:solidFill>
                <a:latin typeface="Tahoma"/>
                <a:ea typeface="Tahoma"/>
              </a:rPr>
              <a:t>CSS subgrid and container units</a:t>
            </a:r>
            <a:r>
              <a:rPr b="0" lang="es-ES" sz="1600" spc="-1" strike="noStrike">
                <a:solidFill>
                  <a:schemeClr val="dk1"/>
                </a:solidFill>
                <a:latin typeface="Tahoma"/>
                <a:ea typeface="Tahoma"/>
              </a:rPr>
              <a:t>:  </a:t>
            </a:r>
            <a:r>
              <a:rPr b="0" lang="es-ES" sz="1600" spc="-1" strike="noStrike" u="sng">
                <a:solidFill>
                  <a:schemeClr val="dk1"/>
                </a:solidFill>
                <a:uFillTx/>
                <a:latin typeface="Tahoma"/>
                <a:ea typeface="Tahoma"/>
                <a:hlinkClick r:id="rId3"/>
              </a:rPr>
              <a:t>https://www.cocomore.com/blog/css-subgrid-and-container-units-applying-modern-solutions-old-problems-use-case</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1" i="1" lang="es-ES" sz="1600" spc="-1" strike="noStrike">
                <a:solidFill>
                  <a:schemeClr val="dk1"/>
                </a:solidFill>
                <a:latin typeface="Tahoma"/>
                <a:ea typeface="Tahoma"/>
              </a:rPr>
              <a:t>How place scrollbars outside element using css container units</a:t>
            </a:r>
            <a:r>
              <a:rPr b="0" lang="es-ES" sz="1600" spc="-1" strike="noStrike">
                <a:solidFill>
                  <a:schemeClr val="dk1"/>
                </a:solidFill>
                <a:latin typeface="Tahoma"/>
                <a:ea typeface="Tahoma"/>
              </a:rPr>
              <a:t>: </a:t>
            </a:r>
            <a:r>
              <a:rPr b="0" lang="es-ES" sz="1600" spc="-1" strike="noStrike" u="sng">
                <a:solidFill>
                  <a:schemeClr val="dk1"/>
                </a:solidFill>
                <a:uFillTx/>
                <a:latin typeface="Tahoma"/>
                <a:ea typeface="Tahoma"/>
                <a:hlinkClick r:id="rId4"/>
              </a:rPr>
              <a:t>https://www.cocomore.com/blog/how-place-scrollbars-outside-element-using-css-container-units</a:t>
            </a:r>
            <a:endParaRPr b="0" lang="es-ES" sz="1600" spc="-1" strike="noStrike">
              <a:solidFill>
                <a:srgbClr val="000000"/>
              </a:solidFill>
              <a:latin typeface="Arial"/>
            </a:endParaRPr>
          </a:p>
          <a:p>
            <a:pPr defTabSz="914400">
              <a:lnSpc>
                <a:spcPct val="150000"/>
              </a:lnSpc>
              <a:tabLst>
                <a:tab algn="l" pos="0"/>
              </a:tabLst>
            </a:pPr>
            <a:endParaRPr b="0" lang="es-ES" sz="1600" spc="-1" strike="noStrike">
              <a:solidFill>
                <a:srgbClr val="000000"/>
              </a:solidFill>
              <a:latin typeface="Arial"/>
            </a:endParaRPr>
          </a:p>
          <a:p>
            <a:pPr defTabSz="914400">
              <a:lnSpc>
                <a:spcPct val="150000"/>
              </a:lnSpc>
              <a:tabLst>
                <a:tab algn="l" pos="0"/>
              </a:tabLst>
            </a:pPr>
            <a:r>
              <a:rPr b="1" lang="es-ES" sz="1600" spc="-1" strike="noStrike">
                <a:solidFill>
                  <a:srgbClr val="000000"/>
                </a:solidFill>
                <a:latin typeface="Tahoma"/>
                <a:ea typeface="DejaVu Sans"/>
              </a:rPr>
              <a:t>Otros menesteres</a:t>
            </a:r>
            <a:r>
              <a:rPr b="0" lang="es-ES" sz="1600" spc="-1" strike="noStrike">
                <a:solidFill>
                  <a:srgbClr val="000000"/>
                </a:solidFill>
                <a:latin typeface="Tahoma"/>
                <a:ea typeface="DejaVu Sans"/>
              </a:rPr>
              <a:t>:</a:t>
            </a:r>
            <a:endParaRPr b="0" lang="es-ES" sz="1600" spc="-1" strike="noStrike">
              <a:solidFill>
                <a:srgbClr val="000000"/>
              </a:solidFill>
              <a:latin typeface="Arial"/>
            </a:endParaRPr>
          </a:p>
          <a:p>
            <a:pPr defTabSz="914400">
              <a:lnSpc>
                <a:spcPct val="150000"/>
              </a:lnSpc>
              <a:tabLst>
                <a:tab algn="l" pos="0"/>
              </a:tabLst>
            </a:pPr>
            <a:r>
              <a:rPr b="0" lang="es-ES" sz="1600" spc="-1" strike="noStrike" u="sng">
                <a:solidFill>
                  <a:srgbClr val="467886"/>
                </a:solidFill>
                <a:uFillTx/>
                <a:latin typeface="Tahoma"/>
                <a:ea typeface="DejaVu Sans"/>
                <a:hlinkClick r:id="rId5"/>
              </a:rPr>
              <a:t>https://lafechoriadeideas.wordpress.com/</a:t>
            </a:r>
            <a:endParaRPr b="0" lang="es-ES" sz="1600" spc="-1" strike="noStrike">
              <a:solidFill>
                <a:srgbClr val="000000"/>
              </a:solidFill>
              <a:latin typeface="Arial"/>
            </a:endParaRPr>
          </a:p>
        </p:txBody>
      </p:sp>
      <p:sp>
        <p:nvSpPr>
          <p:cNvPr id="90" name="Google Shape;202;p 1"/>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91" name="Google Shape;203;p 1"/>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PRESENTACIÓN</a:t>
            </a:r>
            <a:endParaRPr b="0" lang="es-ES" sz="2000" spc="-1" strike="noStrike">
              <a:solidFill>
                <a:srgbClr val="000000"/>
              </a:solidFill>
              <a:latin typeface="Arial"/>
            </a:endParaRPr>
          </a:p>
        </p:txBody>
      </p:sp>
      <p:sp>
        <p:nvSpPr>
          <p:cNvPr id="92" name="Google Shape;204;p 1"/>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Sobre mí</a:t>
            </a:r>
            <a:endParaRPr b="0" lang="es-ES" sz="1600" spc="-1" strike="noStrike">
              <a:solidFill>
                <a:srgbClr val="000000"/>
              </a:solidFill>
              <a:latin typeface="Arial"/>
            </a:endParaRPr>
          </a:p>
        </p:txBody>
      </p:sp>
      <p:sp>
        <p:nvSpPr>
          <p:cNvPr id="93" name="Google Shape;205;p 1"/>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01</a:t>
            </a:r>
            <a:endParaRPr b="0" lang="es-ES" sz="5000" spc="-1" strike="noStrike">
              <a:solidFill>
                <a:srgbClr val="000000"/>
              </a:solidFill>
              <a:latin typeface="Arial"/>
            </a:endParaRPr>
          </a:p>
        </p:txBody>
      </p:sp>
      <p:cxnSp>
        <p:nvCxnSpPr>
          <p:cNvPr id="94" name="Google Shape;206;p 1"/>
          <p:cNvCxnSpPr/>
          <p:nvPr/>
        </p:nvCxnSpPr>
        <p:spPr>
          <a:xfrm flipV="1">
            <a:off x="1358640" y="618840"/>
            <a:ext cx="9720" cy="6858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5" name="Google Shape;201;p 3"/>
          <p:cNvSpPr/>
          <p:nvPr/>
        </p:nvSpPr>
        <p:spPr>
          <a:xfrm>
            <a:off x="929160" y="1712160"/>
            <a:ext cx="5476320" cy="2557440"/>
          </a:xfrm>
          <a:prstGeom prst="rect">
            <a:avLst/>
          </a:prstGeom>
          <a:noFill/>
          <a:ln w="0">
            <a:noFill/>
          </a:ln>
        </p:spPr>
        <p:style>
          <a:lnRef idx="0"/>
          <a:fillRef idx="0"/>
          <a:effectRef idx="0"/>
          <a:fontRef idx="minor"/>
        </p:style>
        <p:txBody>
          <a:bodyPr lIns="0" rIns="90000" tIns="0" bIns="0" anchor="t">
            <a:spAutoFit/>
          </a:bodyPr>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Agencia internacional de marketing, IT y experiencia de usuario, desde el año 2000.</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180–200 empleados en Alemania, Suiza y España</a:t>
            </a:r>
            <a:endParaRPr b="0" lang="es-ES" sz="1600" spc="-1" strike="noStrike">
              <a:solidFill>
                <a:srgbClr val="000000"/>
              </a:solidFill>
              <a:latin typeface="Arial"/>
            </a:endParaRPr>
          </a:p>
          <a:p>
            <a:pPr marL="285840" indent="-285840" defTabSz="914400">
              <a:lnSpc>
                <a:spcPct val="150000"/>
              </a:lnSpc>
              <a:buClr>
                <a:srgbClr val="000000"/>
              </a:buClr>
              <a:buFont typeface="Arial"/>
              <a:buChar char="•"/>
              <a:tabLst>
                <a:tab algn="l" pos="0"/>
              </a:tabLst>
            </a:pPr>
            <a:r>
              <a:rPr b="0" lang="es-ES" sz="1600" spc="-1" strike="noStrike">
                <a:solidFill>
                  <a:schemeClr val="dk1"/>
                </a:solidFill>
                <a:latin typeface="Tahoma"/>
                <a:ea typeface="Tahoma"/>
              </a:rPr>
              <a:t>Estrategias de experiencia de cliente y campañas de contenido, desarrollo de software (Drupal entre otros), comercio electrónico, y diseño de productos digitales.</a:t>
            </a:r>
            <a:endParaRPr b="0" lang="es-ES" sz="1600" spc="-1" strike="noStrike">
              <a:solidFill>
                <a:srgbClr val="000000"/>
              </a:solidFill>
              <a:latin typeface="Arial"/>
            </a:endParaRPr>
          </a:p>
        </p:txBody>
      </p:sp>
      <p:sp>
        <p:nvSpPr>
          <p:cNvPr id="96" name="Google Shape;202;p 3"/>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97" name="Google Shape;203;p 3"/>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PRESENTACIÓN</a:t>
            </a:r>
            <a:endParaRPr b="0" lang="es-ES" sz="2000" spc="-1" strike="noStrike">
              <a:solidFill>
                <a:srgbClr val="000000"/>
              </a:solidFill>
              <a:latin typeface="Arial"/>
            </a:endParaRPr>
          </a:p>
        </p:txBody>
      </p:sp>
      <p:sp>
        <p:nvSpPr>
          <p:cNvPr id="98" name="Google Shape;204;p 3"/>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Sobre Cocomore</a:t>
            </a:r>
            <a:endParaRPr b="0" lang="es-ES" sz="1600" spc="-1" strike="noStrike">
              <a:solidFill>
                <a:srgbClr val="000000"/>
              </a:solidFill>
              <a:latin typeface="Arial"/>
            </a:endParaRPr>
          </a:p>
        </p:txBody>
      </p:sp>
      <p:sp>
        <p:nvSpPr>
          <p:cNvPr id="99" name="Google Shape;205;p 3"/>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01</a:t>
            </a:r>
            <a:endParaRPr b="0" lang="es-ES" sz="5000" spc="-1" strike="noStrike">
              <a:solidFill>
                <a:srgbClr val="000000"/>
              </a:solidFill>
              <a:latin typeface="Arial"/>
            </a:endParaRPr>
          </a:p>
        </p:txBody>
      </p:sp>
      <p:cxnSp>
        <p:nvCxnSpPr>
          <p:cNvPr id="100" name="Google Shape;206;p 3"/>
          <p:cNvCxnSpPr/>
          <p:nvPr/>
        </p:nvCxnSpPr>
        <p:spPr>
          <a:xfrm flipV="1">
            <a:off x="1358640" y="618840"/>
            <a:ext cx="9720" cy="685800"/>
          </a:xfrm>
          <a:prstGeom prst="straightConnector1">
            <a:avLst/>
          </a:prstGeom>
          <a:ln w="19080">
            <a:solidFill>
              <a:srgbClr val="179ad7"/>
            </a:solidFill>
            <a:miter/>
          </a:ln>
        </p:spPr>
      </p:cxnSp>
      <p:sp>
        <p:nvSpPr>
          <p:cNvPr id="101" name="Rectángulo 100"/>
          <p:cNvSpPr/>
          <p:nvPr/>
        </p:nvSpPr>
        <p:spPr>
          <a:xfrm>
            <a:off x="1260000" y="4554000"/>
            <a:ext cx="5032800" cy="53280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https://www.cocomore.com/</a:t>
            </a:r>
            <a:endParaRPr b="0" lang="es-ES" sz="1600" spc="-1" strike="noStrike">
              <a:solidFill>
                <a:srgbClr val="000000"/>
              </a:solidFill>
              <a:latin typeface="Arial"/>
            </a:endParaRPr>
          </a:p>
        </p:txBody>
      </p:sp>
      <p:pic>
        <p:nvPicPr>
          <p:cNvPr id="102" name="Imagen 101" descr=""/>
          <p:cNvPicPr/>
          <p:nvPr/>
        </p:nvPicPr>
        <p:blipFill>
          <a:blip r:embed="rId2"/>
          <a:stretch/>
        </p:blipFill>
        <p:spPr>
          <a:xfrm>
            <a:off x="864000" y="5184000"/>
            <a:ext cx="352800" cy="352800"/>
          </a:xfrm>
          <a:prstGeom prst="rect">
            <a:avLst/>
          </a:prstGeom>
          <a:ln w="0">
            <a:noFill/>
          </a:ln>
        </p:spPr>
      </p:pic>
      <p:sp>
        <p:nvSpPr>
          <p:cNvPr id="103" name="Rectángulo 102"/>
          <p:cNvSpPr/>
          <p:nvPr/>
        </p:nvSpPr>
        <p:spPr>
          <a:xfrm>
            <a:off x="1260000" y="5094000"/>
            <a:ext cx="5032800" cy="532800"/>
          </a:xfrm>
          <a:prstGeom prst="rect">
            <a:avLst/>
          </a:prstGeom>
          <a:noFill/>
          <a:ln w="0">
            <a:noFill/>
          </a:ln>
        </p:spPr>
        <p:style>
          <a:lnRef idx="0"/>
          <a:fillRef idx="0"/>
          <a:effectRef idx="0"/>
          <a:fontRef idx="minor"/>
        </p:style>
        <p:txBody>
          <a:bodyPr lIns="90000" rIns="90000" tIns="45000" bIns="45000" anchor="t">
            <a:noAutofit/>
          </a:bodyPr>
          <a:p>
            <a:pPr defTabSz="914400">
              <a:lnSpc>
                <a:spcPct val="150000"/>
              </a:lnSpc>
              <a:tabLst>
                <a:tab algn="l" pos="0"/>
              </a:tabLst>
            </a:pPr>
            <a:r>
              <a:rPr b="0" lang="es-ES" sz="1600" spc="-1" strike="noStrike">
                <a:solidFill>
                  <a:schemeClr val="dk1"/>
                </a:solidFill>
                <a:latin typeface="Tahoma"/>
                <a:ea typeface="Tahoma"/>
              </a:rPr>
              <a:t>https://es.linkedin.com/company/cocomore-ag</a:t>
            </a:r>
            <a:endParaRPr b="0" lang="es-ES" sz="1600" spc="-1" strike="noStrike">
              <a:solidFill>
                <a:srgbClr val="000000"/>
              </a:solidFill>
              <a:latin typeface="Arial"/>
            </a:endParaRPr>
          </a:p>
        </p:txBody>
      </p:sp>
      <p:pic>
        <p:nvPicPr>
          <p:cNvPr id="104" name="Google Shape;479;p 1" descr=""/>
          <p:cNvPicPr/>
          <p:nvPr/>
        </p:nvPicPr>
        <p:blipFill>
          <a:blip r:embed="rId3"/>
          <a:stretch/>
        </p:blipFill>
        <p:spPr>
          <a:xfrm flipH="1">
            <a:off x="870840" y="4643640"/>
            <a:ext cx="353160" cy="353160"/>
          </a:xfrm>
          <a:prstGeom prst="rect">
            <a:avLst/>
          </a:prstGeom>
          <a:ln w="0">
            <a:noFill/>
          </a:ln>
        </p:spPr>
      </p:pic>
      <p:pic>
        <p:nvPicPr>
          <p:cNvPr id="105" name="Google Shape;176;p24" descr=""/>
          <p:cNvPicPr/>
          <p:nvPr/>
        </p:nvPicPr>
        <p:blipFill>
          <a:blip r:embed="rId4"/>
          <a:stretch/>
        </p:blipFill>
        <p:spPr>
          <a:xfrm>
            <a:off x="7217640" y="2588400"/>
            <a:ext cx="3783600" cy="631080"/>
          </a:xfrm>
          <a:prstGeom prst="rect">
            <a:avLst/>
          </a:prstGeom>
          <a:ln w="0">
            <a:noFill/>
          </a:ln>
        </p:spPr>
      </p:pic>
      <p:sp>
        <p:nvSpPr>
          <p:cNvPr id="106" name="Rectángulo 105"/>
          <p:cNvSpPr/>
          <p:nvPr/>
        </p:nvSpPr>
        <p:spPr>
          <a:xfrm>
            <a:off x="8100000" y="4320000"/>
            <a:ext cx="1973160" cy="53316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i="1" lang="es-ES" sz="1800" spc="-1" strike="noStrike">
                <a:solidFill>
                  <a:srgbClr val="000000"/>
                </a:solidFill>
                <a:latin typeface="Tahoma"/>
                <a:ea typeface="DejaVu Sans"/>
              </a:rPr>
              <a:t>Partners</a:t>
            </a:r>
            <a:endParaRPr b="0" lang="es-ES" sz="1800" spc="-1" strike="noStrike">
              <a:solidFill>
                <a:srgbClr val="000000"/>
              </a:solidFill>
              <a:latin typeface="Arial"/>
            </a:endParaRPr>
          </a:p>
        </p:txBody>
      </p:sp>
      <p:pic>
        <p:nvPicPr>
          <p:cNvPr id="107" name="Imagen 106" descr=""/>
          <p:cNvPicPr/>
          <p:nvPr/>
        </p:nvPicPr>
        <p:blipFill>
          <a:blip r:embed="rId5"/>
          <a:stretch/>
        </p:blipFill>
        <p:spPr>
          <a:xfrm>
            <a:off x="7740000" y="4860000"/>
            <a:ext cx="698760" cy="713160"/>
          </a:xfrm>
          <a:prstGeom prst="rect">
            <a:avLst/>
          </a:prstGeom>
          <a:ln w="0">
            <a:noFill/>
          </a:ln>
        </p:spPr>
      </p:pic>
      <p:pic>
        <p:nvPicPr>
          <p:cNvPr id="108" name="Imagen 107" descr=""/>
          <p:cNvPicPr/>
          <p:nvPr/>
        </p:nvPicPr>
        <p:blipFill>
          <a:blip r:embed="rId6"/>
          <a:stretch/>
        </p:blipFill>
        <p:spPr>
          <a:xfrm>
            <a:off x="9000000" y="4968000"/>
            <a:ext cx="1638360" cy="5331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9" name="Google Shape;132;p16"/>
          <p:cNvSpPr/>
          <p:nvPr/>
        </p:nvSpPr>
        <p:spPr>
          <a:xfrm>
            <a:off x="619920" y="4273560"/>
            <a:ext cx="2865960" cy="85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500" spc="-1" strike="noStrike">
                <a:solidFill>
                  <a:srgbClr val="363e61"/>
                </a:solidFill>
                <a:latin typeface="Century Gothic"/>
                <a:ea typeface="Century Gothic"/>
              </a:rPr>
              <a:t>¿Qué es Vibe Coding?</a:t>
            </a:r>
            <a:endParaRPr b="0" lang="es-ES" sz="2500" spc="-1" strike="noStrike">
              <a:solidFill>
                <a:srgbClr val="000000"/>
              </a:solidFill>
              <a:latin typeface="Arial"/>
            </a:endParaRPr>
          </a:p>
        </p:txBody>
      </p:sp>
      <p:sp>
        <p:nvSpPr>
          <p:cNvPr id="110" name="Google Shape;133;p16"/>
          <p:cNvSpPr/>
          <p:nvPr/>
        </p:nvSpPr>
        <p:spPr>
          <a:xfrm>
            <a:off x="618120" y="3082320"/>
            <a:ext cx="114048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6000" spc="-1" strike="noStrike">
                <a:solidFill>
                  <a:srgbClr val="363e61"/>
                </a:solidFill>
                <a:latin typeface="Century Gothic"/>
                <a:ea typeface="Century Gothic"/>
              </a:rPr>
              <a:t>02</a:t>
            </a:r>
            <a:endParaRPr b="0" lang="es-ES" sz="6000" spc="-1" strike="noStrike">
              <a:solidFill>
                <a:srgbClr val="000000"/>
              </a:solidFill>
              <a:latin typeface="Arial"/>
            </a:endParaRPr>
          </a:p>
        </p:txBody>
      </p:sp>
      <p:cxnSp>
        <p:nvCxnSpPr>
          <p:cNvPr id="111" name="Google Shape;134;p16"/>
          <p:cNvCxnSpPr/>
          <p:nvPr/>
        </p:nvCxnSpPr>
        <p:spPr>
          <a:xfrm flipV="1">
            <a:off x="651960" y="3987720"/>
            <a:ext cx="871200" cy="234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2" name="Google Shape;173;p 1"/>
          <p:cNvSpPr/>
          <p:nvPr/>
        </p:nvSpPr>
        <p:spPr>
          <a:xfrm>
            <a:off x="1989360" y="2433240"/>
            <a:ext cx="7817760" cy="3291480"/>
          </a:xfrm>
          <a:prstGeom prst="rect">
            <a:avLst/>
          </a:prstGeom>
          <a:noFill/>
          <a:ln w="0">
            <a:noFill/>
          </a:ln>
        </p:spPr>
        <p:style>
          <a:lnRef idx="0"/>
          <a:fillRef idx="0"/>
          <a:effectRef idx="0"/>
          <a:fontRef idx="minor"/>
        </p:style>
        <p:txBody>
          <a:bodyPr lIns="0" rIns="90000" tIns="0" bIns="0" anchor="t">
            <a:spAutoFit/>
          </a:bodyPr>
          <a:p>
            <a:pPr algn="ctr" defTabSz="914400">
              <a:lnSpc>
                <a:spcPct val="150000"/>
              </a:lnSpc>
              <a:tabLst>
                <a:tab algn="l" pos="0"/>
              </a:tabLst>
            </a:pPr>
            <a:r>
              <a:rPr b="0" lang="es-ES" sz="1800" spc="-1" strike="noStrike">
                <a:solidFill>
                  <a:srgbClr val="363e61"/>
                </a:solidFill>
                <a:latin typeface="Tahoma"/>
                <a:ea typeface="Tahoma"/>
              </a:rPr>
              <a:t>“</a:t>
            </a:r>
            <a:r>
              <a:rPr b="0" lang="es-ES" sz="1800" spc="-1" strike="noStrike">
                <a:solidFill>
                  <a:srgbClr val="363e61"/>
                </a:solidFill>
                <a:latin typeface="Tahoma"/>
                <a:ea typeface="Tahoma"/>
              </a:rPr>
              <a:t>Vibe coding es una técnica de programación dependiente de IA en la que una persona describe un problema en unas pocas oraciones como estímulo para un modelo extenso de lenguage (LLM en inglés) adaptado para la codiificiación. El LLM genera software, cambiando el rol del programador de la codificación manual a la guía, prueba y refinamiento del código fuente generador por la IA</a:t>
            </a:r>
            <a:r>
              <a:rPr b="0" i="1" lang="es-ES" sz="1800" spc="-1" strike="noStrike">
                <a:solidFill>
                  <a:srgbClr val="363e61"/>
                </a:solidFill>
                <a:latin typeface="Tahoma"/>
                <a:ea typeface="Tahoma"/>
              </a:rPr>
              <a:t>”</a:t>
            </a:r>
            <a:endParaRPr b="0" lang="es-ES" sz="1800" spc="-1" strike="noStrike">
              <a:solidFill>
                <a:srgbClr val="000000"/>
              </a:solidFill>
              <a:latin typeface="Arial"/>
            </a:endParaRPr>
          </a:p>
          <a:p>
            <a:pPr algn="ctr" defTabSz="914400">
              <a:lnSpc>
                <a:spcPct val="150000"/>
              </a:lnSpc>
              <a:tabLst>
                <a:tab algn="l" pos="0"/>
              </a:tabLst>
            </a:pPr>
            <a:endParaRPr b="0" lang="es-ES" sz="1800" spc="-1" strike="noStrike">
              <a:solidFill>
                <a:srgbClr val="000000"/>
              </a:solidFill>
              <a:latin typeface="Arial"/>
            </a:endParaRPr>
          </a:p>
          <a:p>
            <a:pPr algn="ctr" defTabSz="914400">
              <a:lnSpc>
                <a:spcPct val="150000"/>
              </a:lnSpc>
              <a:tabLst>
                <a:tab algn="l" pos="0"/>
              </a:tabLst>
            </a:pPr>
            <a:r>
              <a:rPr b="0" i="1" lang="es-ES" sz="1800" spc="-1" strike="noStrike">
                <a:solidFill>
                  <a:srgbClr val="363e61"/>
                </a:solidFill>
                <a:latin typeface="Tahoma"/>
                <a:ea typeface="Tahoma"/>
              </a:rPr>
              <a:t>Andres Karpathy, cofundador de Open AI, febrero 2025.</a:t>
            </a:r>
            <a:endParaRPr b="0" lang="es-ES" sz="1800" spc="-1" strike="noStrike">
              <a:solidFill>
                <a:srgbClr val="000000"/>
              </a:solidFill>
              <a:latin typeface="Arial"/>
            </a:endParaRPr>
          </a:p>
        </p:txBody>
      </p:sp>
      <p:sp>
        <p:nvSpPr>
          <p:cNvPr id="113" name="Google Shape;174;p 1"/>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14" name="Google Shape;175;p 1"/>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VIBE CODING?</a:t>
            </a:r>
            <a:endParaRPr b="0" lang="es-ES" sz="2000" spc="-1" strike="noStrike">
              <a:solidFill>
                <a:srgbClr val="000000"/>
              </a:solidFill>
              <a:latin typeface="Arial"/>
            </a:endParaRPr>
          </a:p>
        </p:txBody>
      </p:sp>
      <p:sp>
        <p:nvSpPr>
          <p:cNvPr id="115" name="Google Shape;176;p 1"/>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s-ES" sz="1600" spc="-1" strike="noStrike">
                <a:solidFill>
                  <a:srgbClr val="143c64"/>
                </a:solidFill>
                <a:latin typeface="Century Gothic"/>
                <a:ea typeface="Century Gothic"/>
              </a:rPr>
              <a:t>Definición más reciente</a:t>
            </a:r>
            <a:endParaRPr b="0" lang="es-ES" sz="1600" spc="-1" strike="noStrike">
              <a:solidFill>
                <a:srgbClr val="000000"/>
              </a:solidFill>
              <a:latin typeface="Arial"/>
            </a:endParaRPr>
          </a:p>
        </p:txBody>
      </p:sp>
      <p:sp>
        <p:nvSpPr>
          <p:cNvPr id="116" name="Google Shape;177;p 1"/>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02</a:t>
            </a:r>
            <a:endParaRPr b="0" lang="es-ES" sz="5000" spc="-1" strike="noStrike">
              <a:solidFill>
                <a:srgbClr val="000000"/>
              </a:solidFill>
              <a:latin typeface="Arial"/>
            </a:endParaRPr>
          </a:p>
        </p:txBody>
      </p:sp>
      <p:cxnSp>
        <p:nvCxnSpPr>
          <p:cNvPr id="117" name="Google Shape;178;p 1"/>
          <p:cNvCxnSpPr/>
          <p:nvPr/>
        </p:nvCxnSpPr>
        <p:spPr>
          <a:xfrm flipV="1">
            <a:off x="1358640" y="618840"/>
            <a:ext cx="9720" cy="685800"/>
          </a:xfrm>
          <a:prstGeom prst="straightConnector1">
            <a:avLst/>
          </a:prstGeom>
          <a:ln w="19080">
            <a:solidFill>
              <a:srgbClr val="179ad7"/>
            </a:solidFill>
            <a:miter/>
          </a:ln>
        </p:spPr>
      </p:cxn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8" name="Google Shape;212;p 1"/>
          <p:cNvSpPr/>
          <p:nvPr/>
        </p:nvSpPr>
        <p:spPr>
          <a:xfrm>
            <a:off x="1429200" y="2019600"/>
            <a:ext cx="2777400" cy="2410200"/>
          </a:xfrm>
          <a:prstGeom prst="rect">
            <a:avLst/>
          </a:prstGeom>
          <a:solidFill>
            <a:srgbClr val="f2f2f2"/>
          </a:solidFill>
          <a:ln w="1908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19" name="Google Shape;213;p 1"/>
          <p:cNvSpPr/>
          <p:nvPr/>
        </p:nvSpPr>
        <p:spPr>
          <a:xfrm>
            <a:off x="1425600" y="4651200"/>
            <a:ext cx="2777040" cy="487080"/>
          </a:xfrm>
          <a:prstGeom prst="rect">
            <a:avLst/>
          </a:prstGeom>
          <a:noFill/>
          <a:ln w="1908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n-US" sz="1600" spc="-1" strike="noStrike">
                <a:solidFill>
                  <a:schemeClr val="dk1"/>
                </a:solidFill>
                <a:latin typeface="Tahoma"/>
                <a:ea typeface="Tahoma"/>
              </a:rPr>
              <a:t>Antes de 2022</a:t>
            </a:r>
            <a:endParaRPr b="0" lang="es-ES" sz="1600" spc="-1" strike="noStrike">
              <a:solidFill>
                <a:srgbClr val="000000"/>
              </a:solidFill>
              <a:latin typeface="Arial"/>
            </a:endParaRPr>
          </a:p>
          <a:p>
            <a:pPr algn="ctr" defTabSz="914400">
              <a:lnSpc>
                <a:spcPct val="100000"/>
              </a:lnSpc>
              <a:tabLst>
                <a:tab algn="l" pos="0"/>
              </a:tabLst>
            </a:pPr>
            <a:r>
              <a:rPr b="0" lang="en-US" sz="1600" spc="-1" strike="noStrike">
                <a:solidFill>
                  <a:schemeClr val="dk1"/>
                </a:solidFill>
                <a:latin typeface="Tahoma"/>
                <a:ea typeface="Tahoma"/>
              </a:rPr>
              <a:t>“</a:t>
            </a:r>
            <a:r>
              <a:rPr b="0" i="1" lang="en-US" sz="1600" spc="-1" strike="noStrike">
                <a:solidFill>
                  <a:schemeClr val="dk1"/>
                </a:solidFill>
                <a:latin typeface="Tahoma"/>
                <a:ea typeface="Tahoma"/>
              </a:rPr>
              <a:t>Lone driver</a:t>
            </a:r>
            <a:r>
              <a:rPr b="0" lang="en-US" sz="1600" spc="-1" strike="noStrike">
                <a:solidFill>
                  <a:schemeClr val="dk1"/>
                </a:solidFill>
                <a:latin typeface="Tahoma"/>
                <a:ea typeface="Tahoma"/>
              </a:rPr>
              <a:t>”</a:t>
            </a:r>
            <a:endParaRPr b="0" lang="es-ES" sz="1600" spc="-1" strike="noStrike">
              <a:solidFill>
                <a:srgbClr val="000000"/>
              </a:solidFill>
              <a:latin typeface="Arial"/>
            </a:endParaRPr>
          </a:p>
        </p:txBody>
      </p:sp>
      <p:pic>
        <p:nvPicPr>
          <p:cNvPr id="120" name="Imagen 120" descr=""/>
          <p:cNvPicPr/>
          <p:nvPr/>
        </p:nvPicPr>
        <p:blipFill>
          <a:blip r:embed="rId2"/>
          <a:stretch/>
        </p:blipFill>
        <p:spPr>
          <a:xfrm>
            <a:off x="1429200" y="2019600"/>
            <a:ext cx="2776320" cy="2408040"/>
          </a:xfrm>
          <a:prstGeom prst="rect">
            <a:avLst/>
          </a:prstGeom>
          <a:ln w="19080">
            <a:noFill/>
          </a:ln>
          <a:effectLst>
            <a:outerShdw dist="0" dir="0" blurRad="63360" rotWithShape="0">
              <a:srgbClr val="808080"/>
            </a:outerShdw>
          </a:effectLst>
        </p:spPr>
      </p:pic>
      <p:grpSp>
        <p:nvGrpSpPr>
          <p:cNvPr id="121" name="Google Shape;214;p 1"/>
          <p:cNvGrpSpPr/>
          <p:nvPr/>
        </p:nvGrpSpPr>
        <p:grpSpPr>
          <a:xfrm>
            <a:off x="4655160" y="2019600"/>
            <a:ext cx="2781000" cy="3118680"/>
            <a:chOff x="4655160" y="2019600"/>
            <a:chExt cx="2781000" cy="3118680"/>
          </a:xfrm>
        </p:grpSpPr>
        <p:sp>
          <p:nvSpPr>
            <p:cNvPr id="122" name="Google Shape;215;p 1"/>
            <p:cNvSpPr/>
            <p:nvPr/>
          </p:nvSpPr>
          <p:spPr>
            <a:xfrm>
              <a:off x="4658760" y="2019600"/>
              <a:ext cx="2777400" cy="241020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23" name="Google Shape;216;p 1"/>
            <p:cNvSpPr/>
            <p:nvPr/>
          </p:nvSpPr>
          <p:spPr>
            <a:xfrm>
              <a:off x="4655160" y="4651200"/>
              <a:ext cx="2777040" cy="48708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n-US" sz="1600" spc="-1" strike="noStrike">
                  <a:solidFill>
                    <a:schemeClr val="dk1"/>
                  </a:solidFill>
                  <a:latin typeface="Tahoma"/>
                  <a:ea typeface="Tahoma"/>
                </a:rPr>
                <a:t>2022 – 2024</a:t>
              </a:r>
              <a:endParaRPr b="0" lang="es-ES" sz="1600" spc="-1" strike="noStrike">
                <a:solidFill>
                  <a:srgbClr val="000000"/>
                </a:solidFill>
                <a:latin typeface="Arial"/>
              </a:endParaRPr>
            </a:p>
            <a:p>
              <a:pPr algn="ctr" defTabSz="914400">
                <a:lnSpc>
                  <a:spcPct val="100000"/>
                </a:lnSpc>
                <a:tabLst>
                  <a:tab algn="l" pos="0"/>
                </a:tabLst>
              </a:pPr>
              <a:r>
                <a:rPr b="0" lang="en-US" sz="1600" spc="-1" strike="noStrike">
                  <a:solidFill>
                    <a:schemeClr val="dk1"/>
                  </a:solidFill>
                  <a:latin typeface="Tahoma"/>
                  <a:ea typeface="Tahoma"/>
                </a:rPr>
                <a:t>“</a:t>
              </a:r>
              <a:r>
                <a:rPr b="0" i="1" lang="en-US" sz="1600" spc="-1" strike="noStrike">
                  <a:solidFill>
                    <a:schemeClr val="dk1"/>
                  </a:solidFill>
                  <a:latin typeface="Tahoma"/>
                  <a:ea typeface="Tahoma"/>
                </a:rPr>
                <a:t>Copilot</a:t>
              </a:r>
              <a:r>
                <a:rPr b="0" lang="en-US" sz="1600" spc="-1" strike="noStrike">
                  <a:solidFill>
                    <a:schemeClr val="dk1"/>
                  </a:solidFill>
                  <a:latin typeface="Tahoma"/>
                  <a:ea typeface="Tahoma"/>
                </a:rPr>
                <a:t>”</a:t>
              </a:r>
              <a:endParaRPr b="0" lang="es-ES" sz="1600" spc="-1" strike="noStrike">
                <a:solidFill>
                  <a:srgbClr val="000000"/>
                </a:solidFill>
                <a:latin typeface="Arial"/>
              </a:endParaRPr>
            </a:p>
          </p:txBody>
        </p:sp>
      </p:grpSp>
      <p:grpSp>
        <p:nvGrpSpPr>
          <p:cNvPr id="124" name="Google Shape;217;p 1"/>
          <p:cNvGrpSpPr/>
          <p:nvPr/>
        </p:nvGrpSpPr>
        <p:grpSpPr>
          <a:xfrm>
            <a:off x="7826760" y="2019600"/>
            <a:ext cx="2781000" cy="3118680"/>
            <a:chOff x="7826760" y="2019600"/>
            <a:chExt cx="2781000" cy="3118680"/>
          </a:xfrm>
        </p:grpSpPr>
        <p:sp>
          <p:nvSpPr>
            <p:cNvPr id="125" name="Google Shape;218;p 1"/>
            <p:cNvSpPr/>
            <p:nvPr/>
          </p:nvSpPr>
          <p:spPr>
            <a:xfrm>
              <a:off x="7830360" y="2019600"/>
              <a:ext cx="2777400" cy="2410200"/>
            </a:xfrm>
            <a:prstGeom prst="rect">
              <a:avLst/>
            </a:prstGeom>
            <a:solidFill>
              <a:srgbClr val="f2f2f2"/>
            </a:solidFill>
            <a:ln w="0">
              <a:noFill/>
            </a:ln>
          </p:spPr>
          <p:style>
            <a:lnRef idx="0"/>
            <a:fillRef idx="0"/>
            <a:effectRef idx="0"/>
            <a:fontRef idx="minor"/>
          </p:style>
          <p:txBody>
            <a:bodyPr lIns="90000" rIns="90000" tIns="45000" bIns="45000" anchor="ctr">
              <a:noAutofit/>
            </a:bodyPr>
            <a:p>
              <a:pPr defTabSz="914400">
                <a:lnSpc>
                  <a:spcPct val="100000"/>
                </a:lnSpc>
              </a:pPr>
              <a:endParaRPr b="0" lang="es-ES" sz="1400" spc="-1" strike="noStrike">
                <a:solidFill>
                  <a:srgbClr val="000000"/>
                </a:solidFill>
                <a:latin typeface="Arial"/>
                <a:ea typeface="DejaVu Sans"/>
              </a:endParaRPr>
            </a:p>
          </p:txBody>
        </p:sp>
        <p:sp>
          <p:nvSpPr>
            <p:cNvPr id="126" name="Google Shape;219;p 1"/>
            <p:cNvSpPr/>
            <p:nvPr/>
          </p:nvSpPr>
          <p:spPr>
            <a:xfrm>
              <a:off x="7826760" y="4651200"/>
              <a:ext cx="2777040" cy="487080"/>
            </a:xfrm>
            <a:prstGeom prst="rect">
              <a:avLst/>
            </a:prstGeom>
            <a:noFill/>
            <a:ln w="0">
              <a:noFill/>
            </a:ln>
          </p:spPr>
          <p:style>
            <a:lnRef idx="0"/>
            <a:fillRef idx="0"/>
            <a:effectRef idx="0"/>
            <a:fontRef idx="minor"/>
          </p:style>
          <p:txBody>
            <a:bodyPr lIns="0" rIns="90000" tIns="0" bIns="0" anchor="t">
              <a:spAutoFit/>
            </a:bodyPr>
            <a:p>
              <a:pPr algn="ctr" defTabSz="914400">
                <a:lnSpc>
                  <a:spcPct val="100000"/>
                </a:lnSpc>
                <a:tabLst>
                  <a:tab algn="l" pos="0"/>
                </a:tabLst>
              </a:pPr>
              <a:r>
                <a:rPr b="0" lang="en-US" sz="1600" spc="-1" strike="noStrike">
                  <a:solidFill>
                    <a:schemeClr val="dk1"/>
                  </a:solidFill>
                  <a:latin typeface="Tahoma"/>
                  <a:ea typeface="Tahoma"/>
                </a:rPr>
                <a:t>2025</a:t>
              </a:r>
              <a:endParaRPr b="0" lang="es-ES" sz="1600" spc="-1" strike="noStrike">
                <a:solidFill>
                  <a:srgbClr val="000000"/>
                </a:solidFill>
                <a:latin typeface="Arial"/>
              </a:endParaRPr>
            </a:p>
            <a:p>
              <a:pPr algn="ctr" defTabSz="914400">
                <a:lnSpc>
                  <a:spcPct val="100000"/>
                </a:lnSpc>
                <a:tabLst>
                  <a:tab algn="l" pos="0"/>
                </a:tabLst>
              </a:pPr>
              <a:r>
                <a:rPr b="0" lang="en-US" sz="1600" spc="-1" strike="noStrike">
                  <a:solidFill>
                    <a:schemeClr val="dk1"/>
                  </a:solidFill>
                  <a:latin typeface="Tahoma"/>
                  <a:ea typeface="Tahoma"/>
                </a:rPr>
                <a:t>“</a:t>
              </a:r>
              <a:r>
                <a:rPr b="0" i="1" lang="en-US" sz="1600" spc="-1" strike="noStrike">
                  <a:solidFill>
                    <a:schemeClr val="dk1"/>
                  </a:solidFill>
                  <a:latin typeface="Tahoma"/>
                  <a:ea typeface="Tahoma"/>
                </a:rPr>
                <a:t>Vibe Coding</a:t>
              </a:r>
              <a:r>
                <a:rPr b="0" lang="en-US" sz="1600" spc="-1" strike="noStrike">
                  <a:solidFill>
                    <a:schemeClr val="dk1"/>
                  </a:solidFill>
                  <a:latin typeface="Tahoma"/>
                  <a:ea typeface="Tahoma"/>
                </a:rPr>
                <a:t>”</a:t>
              </a:r>
              <a:endParaRPr b="0" lang="es-ES" sz="1600" spc="-1" strike="noStrike">
                <a:solidFill>
                  <a:srgbClr val="000000"/>
                </a:solidFill>
                <a:latin typeface="Arial"/>
              </a:endParaRPr>
            </a:p>
          </p:txBody>
        </p:sp>
      </p:grpSp>
      <p:sp>
        <p:nvSpPr>
          <p:cNvPr id="127" name="Google Shape;220;p 1"/>
          <p:cNvSpPr/>
          <p:nvPr/>
        </p:nvSpPr>
        <p:spPr>
          <a:xfrm>
            <a:off x="315720" y="6425280"/>
            <a:ext cx="11550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1" lang="es-ES" sz="1400" spc="-1" strike="noStrike">
                <a:solidFill>
                  <a:schemeClr val="lt1"/>
                </a:solidFill>
                <a:latin typeface="Open Sans"/>
                <a:ea typeface="Open Sans"/>
              </a:rPr>
              <a:t>#DrupalCampSpain2025</a:t>
            </a:r>
            <a:endParaRPr b="0" lang="es-ES" sz="1400" spc="-1" strike="noStrike">
              <a:solidFill>
                <a:srgbClr val="000000"/>
              </a:solidFill>
              <a:latin typeface="Arial"/>
            </a:endParaRPr>
          </a:p>
          <a:p>
            <a:pPr defTabSz="914400">
              <a:lnSpc>
                <a:spcPct val="100000"/>
              </a:lnSpc>
              <a:tabLst>
                <a:tab algn="l" pos="0"/>
              </a:tabLst>
            </a:pPr>
            <a:endParaRPr b="0" lang="es-ES" sz="1400" spc="-1" strike="noStrike">
              <a:solidFill>
                <a:srgbClr val="000000"/>
              </a:solidFill>
              <a:latin typeface="Arial"/>
            </a:endParaRPr>
          </a:p>
        </p:txBody>
      </p:sp>
      <p:sp>
        <p:nvSpPr>
          <p:cNvPr id="128" name="Google Shape;221;p 1"/>
          <p:cNvSpPr/>
          <p:nvPr/>
        </p:nvSpPr>
        <p:spPr>
          <a:xfrm>
            <a:off x="1376280" y="607680"/>
            <a:ext cx="7836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2000" spc="-1" strike="noStrike">
                <a:solidFill>
                  <a:srgbClr val="143c64"/>
                </a:solidFill>
                <a:latin typeface="Century Gothic"/>
                <a:ea typeface="Century Gothic"/>
              </a:rPr>
              <a:t>¿QUÉ ES VIBE CODING?</a:t>
            </a:r>
            <a:endParaRPr b="0" lang="es-ES" sz="2000" spc="-1" strike="noStrike">
              <a:solidFill>
                <a:srgbClr val="000000"/>
              </a:solidFill>
              <a:latin typeface="Arial"/>
            </a:endParaRPr>
          </a:p>
        </p:txBody>
      </p:sp>
      <p:sp>
        <p:nvSpPr>
          <p:cNvPr id="129" name="Google Shape;222;p 1"/>
          <p:cNvSpPr/>
          <p:nvPr/>
        </p:nvSpPr>
        <p:spPr>
          <a:xfrm>
            <a:off x="1375920" y="1002960"/>
            <a:ext cx="81046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US" sz="1600" spc="-1" strike="noStrike">
                <a:solidFill>
                  <a:srgbClr val="143c64"/>
                </a:solidFill>
                <a:latin typeface="Century Gothic"/>
                <a:ea typeface="Century Gothic"/>
              </a:rPr>
              <a:t>Símil entre enfoques de programación</a:t>
            </a:r>
            <a:endParaRPr b="0" lang="es-ES" sz="1600" spc="-1" strike="noStrike">
              <a:solidFill>
                <a:srgbClr val="000000"/>
              </a:solidFill>
              <a:latin typeface="Arial"/>
            </a:endParaRPr>
          </a:p>
        </p:txBody>
      </p:sp>
      <p:sp>
        <p:nvSpPr>
          <p:cNvPr id="130" name="Google Shape;223;p 1"/>
          <p:cNvSpPr/>
          <p:nvPr/>
        </p:nvSpPr>
        <p:spPr>
          <a:xfrm>
            <a:off x="530280" y="509400"/>
            <a:ext cx="916560" cy="851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1" lang="es-ES" sz="5000" spc="-1" strike="noStrike">
                <a:solidFill>
                  <a:srgbClr val="363e61"/>
                </a:solidFill>
                <a:latin typeface="Century Gothic"/>
                <a:ea typeface="Century Gothic"/>
              </a:rPr>
              <a:t>02</a:t>
            </a:r>
            <a:endParaRPr b="0" lang="es-ES" sz="5000" spc="-1" strike="noStrike">
              <a:solidFill>
                <a:srgbClr val="000000"/>
              </a:solidFill>
              <a:latin typeface="Arial"/>
            </a:endParaRPr>
          </a:p>
        </p:txBody>
      </p:sp>
      <p:cxnSp>
        <p:nvCxnSpPr>
          <p:cNvPr id="131" name="Google Shape;224;p 1"/>
          <p:cNvCxnSpPr/>
          <p:nvPr/>
        </p:nvCxnSpPr>
        <p:spPr>
          <a:xfrm flipV="1">
            <a:off x="1358640" y="618840"/>
            <a:ext cx="9720" cy="685800"/>
          </a:xfrm>
          <a:prstGeom prst="straightConnector1">
            <a:avLst/>
          </a:prstGeom>
          <a:ln w="19080">
            <a:solidFill>
              <a:srgbClr val="179ad7"/>
            </a:solidFill>
            <a:miter/>
          </a:ln>
        </p:spPr>
      </p:cxnSp>
      <p:pic>
        <p:nvPicPr>
          <p:cNvPr id="132" name="Imagen 132" descr=""/>
          <p:cNvPicPr/>
          <p:nvPr/>
        </p:nvPicPr>
        <p:blipFill>
          <a:blip r:embed="rId3"/>
          <a:stretch/>
        </p:blipFill>
        <p:spPr>
          <a:xfrm>
            <a:off x="4654800" y="2019600"/>
            <a:ext cx="2776680" cy="2408400"/>
          </a:xfrm>
          <a:prstGeom prst="rect">
            <a:avLst/>
          </a:prstGeom>
          <a:ln w="0">
            <a:noFill/>
          </a:ln>
          <a:effectLst>
            <a:outerShdw dist="0" dir="0" blurRad="76320" rotWithShape="0">
              <a:srgbClr val="808080"/>
            </a:outerShdw>
          </a:effectLst>
        </p:spPr>
      </p:pic>
      <p:pic>
        <p:nvPicPr>
          <p:cNvPr id="133" name="" descr=""/>
          <p:cNvPicPr/>
          <p:nvPr/>
        </p:nvPicPr>
        <p:blipFill>
          <a:blip r:embed="rId4"/>
          <a:stretch/>
        </p:blipFill>
        <p:spPr>
          <a:xfrm>
            <a:off x="7826400" y="2019600"/>
            <a:ext cx="2781000" cy="2412720"/>
          </a:xfrm>
          <a:prstGeom prst="rect">
            <a:avLst/>
          </a:prstGeom>
          <a:ln w="0">
            <a:noFill/>
          </a:ln>
          <a:effectLst>
            <a:outerShdw dist="0" dir="0" blurRad="76320" rotWithShape="0">
              <a:srgbClr val="808080"/>
            </a:outerShdw>
          </a:effectLst>
        </p:spPr>
      </p:pic>
      <p:pic>
        <p:nvPicPr>
          <p:cNvPr id="134" name="Google Shape;437;p 3" descr=""/>
          <p:cNvPicPr/>
          <p:nvPr/>
        </p:nvPicPr>
        <p:blipFill>
          <a:blip r:embed="rId5"/>
          <a:stretch/>
        </p:blipFill>
        <p:spPr>
          <a:xfrm rot="16200000">
            <a:off x="4276800" y="3052800"/>
            <a:ext cx="288000" cy="302400"/>
          </a:xfrm>
          <a:prstGeom prst="rect">
            <a:avLst/>
          </a:prstGeom>
          <a:ln w="0">
            <a:noFill/>
          </a:ln>
        </p:spPr>
      </p:pic>
      <p:pic>
        <p:nvPicPr>
          <p:cNvPr id="135" name="Google Shape;437;p 4" descr=""/>
          <p:cNvPicPr/>
          <p:nvPr/>
        </p:nvPicPr>
        <p:blipFill>
          <a:blip r:embed="rId6"/>
          <a:stretch/>
        </p:blipFill>
        <p:spPr>
          <a:xfrm rot="16200000">
            <a:off x="7495200" y="3052800"/>
            <a:ext cx="288000" cy="3024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307</TotalTime>
  <Application>LibreOffice/24.2.7.2$Linux_X86_64 LibreOffice_project/420$Build-2</Application>
  <AppVersion>15.0000</AppVersion>
  <Words>1934</Words>
  <Paragraphs>329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es-ES</dc:language>
  <cp:lastModifiedBy/>
  <dcterms:modified xsi:type="dcterms:W3CDTF">2025-07-10T12:50:55Z</dcterms:modified>
  <cp:revision>115</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14</vt:i4>
  </property>
  <property fmtid="{D5CDD505-2E9C-101B-9397-08002B2CF9AE}" pid="3" name="PresentationFormat">
    <vt:lpwstr>Panorámica</vt:lpwstr>
  </property>
  <property fmtid="{D5CDD505-2E9C-101B-9397-08002B2CF9AE}" pid="4" name="Slides">
    <vt:i4>37</vt:i4>
  </property>
</Properties>
</file>